
<file path=[Content_Types].xml><?xml version="1.0" encoding="utf-8"?>
<Types xmlns="http://schemas.openxmlformats.org/package/2006/content-types">
  <Override PartName="/docProps/core.xml" ContentType="application/vnd.openxmlformats-package.core-properties+xml"/>
  <Override PartName="/ppt/theme/theme3.xml" ContentType="application/vnd.openxmlformats-officedocument.them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1.xml" ContentType="application/vnd.openxmlformats-officedocument.presentationml.slideLayout+xml"/>
  <Default Extension="png" ContentType="image/png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slides/slide6.xml" ContentType="application/vnd.openxmlformats-officedocument.presentationml.slide+xml"/>
  <Default Extension="jpeg" ContentType="image/jpeg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466" r:id="rId3"/>
    <p:sldId id="498" r:id="rId4"/>
    <p:sldId id="497" r:id="rId5"/>
    <p:sldId id="496" r:id="rId6"/>
    <p:sldId id="500" r:id="rId7"/>
    <p:sldId id="501" r:id="rId8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141428"/>
    <a:srgbClr val="280028"/>
    <a:srgbClr val="99FFCB"/>
    <a:srgbClr val="006632"/>
    <a:srgbClr val="FF99CB"/>
    <a:srgbClr val="A5C3FF"/>
    <a:srgbClr val="660032"/>
    <a:srgbClr val="8CB4F0"/>
    <a:srgbClr val="78050A"/>
    <a:srgbClr val="143C7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7774" autoAdjust="0"/>
  </p:normalViewPr>
  <p:slideViewPr>
    <p:cSldViewPr snapToGrid="0" snapToObjects="1">
      <p:cViewPr>
        <p:scale>
          <a:sx n="100" d="100"/>
          <a:sy n="100" d="100"/>
        </p:scale>
        <p:origin x="-584" y="-1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F830B-EA95-2840-AC93-8F7BDE351B1F}" type="datetimeFigureOut">
              <a:rPr lang="de-DE" smtClean="0"/>
              <a:pPr/>
              <a:t>24.02.2015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92B60-52B8-F940-A43A-E9A334ECEEEB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44082-7BCA-C249-A08D-0E93D23A5789}" type="datetimeFigureOut">
              <a:rPr lang="de-DE" smtClean="0"/>
              <a:pPr/>
              <a:t>24.02.2015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C8221-A023-FA4A-8ABC-33BA697F43F9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838" y="170958"/>
            <a:ext cx="1667219" cy="56756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solidFill>
                  <a:srgbClr val="660032"/>
                </a:solidFill>
              </a:defRPr>
            </a:lvl1pPr>
          </a:lstStyle>
          <a:p>
            <a:r>
              <a:rPr lang="de-DE" noProof="0" dirty="0" smtClean="0"/>
              <a:t>Mastertitelformat bearbeiten</a:t>
            </a:r>
            <a:endParaRPr lang="de-DE" noProof="0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457200" y="781016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>
          <a:xfrm>
            <a:off x="457200" y="6342840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 userDrawn="1"/>
        </p:nvSpPr>
        <p:spPr>
          <a:xfrm>
            <a:off x="457200" y="6383370"/>
            <a:ext cx="822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spc="100" noProof="0" dirty="0" smtClean="0">
                <a:solidFill>
                  <a:srgbClr val="8CB4F0"/>
                </a:solidFill>
              </a:rPr>
              <a:t>www.geschichte-in-5.de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6752801" cy="465848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78050A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72718"/>
            <a:ext cx="8229600" cy="5153445"/>
          </a:xfrm>
        </p:spPr>
        <p:txBody>
          <a:bodyPr>
            <a:normAutofit/>
          </a:bodyPr>
          <a:lstStyle>
            <a:lvl1pPr>
              <a:buClr>
                <a:srgbClr val="660032"/>
              </a:buClr>
              <a:buFont typeface="Arial"/>
              <a:buChar char="•"/>
              <a:defRPr sz="1600">
                <a:solidFill>
                  <a:srgbClr val="143C78"/>
                </a:solidFill>
              </a:defRPr>
            </a:lvl1pPr>
            <a:lvl2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2pPr>
            <a:lvl3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3pPr>
            <a:lvl4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4pPr>
            <a:lvl5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457200" y="781016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 userDrawn="1"/>
        </p:nvCxnSpPr>
        <p:spPr>
          <a:xfrm>
            <a:off x="457200" y="6342840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 userDrawn="1"/>
        </p:nvSpPr>
        <p:spPr>
          <a:xfrm>
            <a:off x="457200" y="6383370"/>
            <a:ext cx="5150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spc="100" noProof="0" dirty="0" smtClean="0">
                <a:solidFill>
                  <a:srgbClr val="8CB4F0"/>
                </a:solidFill>
              </a:rPr>
              <a:t>www.geschichte-in-5.de</a:t>
            </a: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04019"/>
          </a:xfrm>
        </p:spPr>
        <p:txBody>
          <a:bodyPr/>
          <a:lstStyle>
            <a:lvl1pPr>
              <a:defRPr>
                <a:solidFill>
                  <a:srgbClr val="8CB4F0"/>
                </a:solidFill>
              </a:defRPr>
            </a:lvl1pPr>
          </a:lstStyle>
          <a:p>
            <a:fld id="{DB99E608-B3AA-6545-8BED-BAF9E85E37AB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6" name="Bild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0000" y="237744"/>
            <a:ext cx="1476800" cy="5027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B2EBD-CE75-E042-8C9B-3B3466EB2F4B}" type="datetime1">
              <a:rPr lang="de-DE" smtClean="0"/>
              <a:pPr/>
              <a:t>24.02.2015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lebenswelten - your lifeworlds of desire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9E608-B3AA-6545-8BED-BAF9E85E37AB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8600" y="1978559"/>
            <a:ext cx="8712200" cy="226324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3000"/>
              </a:spcAft>
            </a:pPr>
            <a:r>
              <a:rPr lang="de-DE" dirty="0" smtClean="0">
                <a:solidFill>
                  <a:srgbClr val="143C78"/>
                </a:solidFill>
              </a:rPr>
              <a:t>Geschichte in fünf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Mexikanisch-Amerikanischer Krieg</a:t>
            </a:r>
            <a:br>
              <a:rPr lang="de-DE" dirty="0" smtClean="0"/>
            </a:br>
            <a:r>
              <a:rPr lang="de-DE" dirty="0" smtClean="0"/>
              <a:t>(1846 – 1848)</a:t>
            </a:r>
            <a:endParaRPr lang="de-DE" sz="2000" dirty="0">
              <a:solidFill>
                <a:srgbClr val="66003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Überblick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4026679"/>
            <a:ext cx="5017912" cy="2329671"/>
          </a:xfrm>
        </p:spPr>
        <p:txBody>
          <a:bodyPr>
            <a:normAutofit lnSpcReduction="10000"/>
          </a:bodyPr>
          <a:lstStyle/>
          <a:p>
            <a:r>
              <a:rPr lang="de-DE" sz="1600" dirty="0" smtClean="0"/>
              <a:t>Datum</a:t>
            </a:r>
          </a:p>
          <a:p>
            <a:pPr lvl="1"/>
            <a:r>
              <a:rPr lang="de-DE" dirty="0" smtClean="0"/>
              <a:t>25. Apr. 1846 – 02. Feb. 1848</a:t>
            </a:r>
          </a:p>
          <a:p>
            <a:r>
              <a:rPr lang="de-DE" sz="1600" dirty="0" smtClean="0"/>
              <a:t>Ort</a:t>
            </a:r>
          </a:p>
          <a:p>
            <a:pPr lvl="1"/>
            <a:r>
              <a:rPr lang="de-DE" sz="1400" dirty="0" smtClean="0"/>
              <a:t>Mexiko &amp; Kalifornien</a:t>
            </a:r>
          </a:p>
          <a:p>
            <a:r>
              <a:rPr lang="de-DE" dirty="0" smtClean="0"/>
              <a:t>Beginn</a:t>
            </a:r>
          </a:p>
          <a:p>
            <a:pPr lvl="1"/>
            <a:r>
              <a:rPr lang="de-DE" dirty="0" smtClean="0"/>
              <a:t>Mexikanische Kavallerie greift </a:t>
            </a:r>
            <a:r>
              <a:rPr lang="de-DE" dirty="0" err="1" smtClean="0"/>
              <a:t>US-Patrollie</a:t>
            </a:r>
            <a:r>
              <a:rPr lang="de-DE" dirty="0" smtClean="0"/>
              <a:t> im umstrittenen Grenzgebiet zw. Mexiko &amp; Texas an</a:t>
            </a:r>
          </a:p>
          <a:p>
            <a:r>
              <a:rPr lang="de-DE" dirty="0" smtClean="0"/>
              <a:t>Ende</a:t>
            </a:r>
          </a:p>
          <a:p>
            <a:pPr lvl="1"/>
            <a:r>
              <a:rPr lang="de-DE" dirty="0" smtClean="0"/>
              <a:t>Vertrag von Guadalupe </a:t>
            </a:r>
            <a:r>
              <a:rPr lang="de-DE" dirty="0" err="1" smtClean="0"/>
              <a:t>Hidalgo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6565900" y="6356350"/>
            <a:ext cx="2133600" cy="304019"/>
          </a:xfrm>
        </p:spPr>
        <p:txBody>
          <a:bodyPr/>
          <a:lstStyle/>
          <a:p>
            <a:fld id="{DB99E608-B3AA-6545-8BED-BAF9E85E37AB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5853658" y="1085850"/>
            <a:ext cx="2822524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600" dirty="0" smtClean="0">
                <a:solidFill>
                  <a:srgbClr val="143C78"/>
                </a:solidFill>
              </a:rPr>
              <a:t>Die Beteiligten: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5881080" y="5444662"/>
            <a:ext cx="18489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143C78"/>
                </a:solidFill>
              </a:rPr>
              <a:t>Mexiko</a:t>
            </a:r>
            <a:endParaRPr lang="de-DE" sz="1600" dirty="0">
              <a:solidFill>
                <a:srgbClr val="143C78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897100" y="3700046"/>
            <a:ext cx="25403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143C78"/>
                </a:solidFill>
              </a:rPr>
              <a:t>Republik von Kalifornien</a:t>
            </a:r>
            <a:endParaRPr lang="de-DE" sz="1600" dirty="0">
              <a:solidFill>
                <a:srgbClr val="143C78"/>
              </a:solidFill>
            </a:endParaRPr>
          </a:p>
        </p:txBody>
      </p:sp>
      <p:pic>
        <p:nvPicPr>
          <p:cNvPr id="17" name="Bild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2046" y="2833851"/>
            <a:ext cx="1382874" cy="866195"/>
          </a:xfrm>
          <a:prstGeom prst="rect">
            <a:avLst/>
          </a:prstGeom>
          <a:ln>
            <a:solidFill>
              <a:srgbClr val="143C78"/>
            </a:solidFill>
          </a:ln>
        </p:spPr>
      </p:pic>
      <p:pic>
        <p:nvPicPr>
          <p:cNvPr id="18" name="Bild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1080" y="1584558"/>
            <a:ext cx="1383875" cy="702099"/>
          </a:xfrm>
          <a:prstGeom prst="rect">
            <a:avLst/>
          </a:prstGeom>
        </p:spPr>
      </p:pic>
      <p:pic>
        <p:nvPicPr>
          <p:cNvPr id="21" name="Bild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7100" y="4682934"/>
            <a:ext cx="1382874" cy="761728"/>
          </a:xfrm>
          <a:prstGeom prst="rect">
            <a:avLst/>
          </a:prstGeom>
        </p:spPr>
      </p:pic>
      <p:sp>
        <p:nvSpPr>
          <p:cNvPr id="26" name="Textfeld 25"/>
          <p:cNvSpPr txBox="1"/>
          <p:nvPr/>
        </p:nvSpPr>
        <p:spPr>
          <a:xfrm>
            <a:off x="5881080" y="2286657"/>
            <a:ext cx="2818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143C78"/>
                </a:solidFill>
              </a:rPr>
              <a:t>Vereinigte Staaten von Amerika</a:t>
            </a:r>
            <a:endParaRPr lang="de-DE" sz="1600" dirty="0">
              <a:solidFill>
                <a:srgbClr val="143C78"/>
              </a:solidFill>
            </a:endParaRPr>
          </a:p>
        </p:txBody>
      </p:sp>
      <p:pic>
        <p:nvPicPr>
          <p:cNvPr id="27" name="Bild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800" y="1123949"/>
            <a:ext cx="5213717" cy="29027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Hintergrund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72719"/>
            <a:ext cx="8229600" cy="1910182"/>
          </a:xfrm>
        </p:spPr>
        <p:txBody>
          <a:bodyPr/>
          <a:lstStyle/>
          <a:p>
            <a:r>
              <a:rPr lang="de-DE" dirty="0" smtClean="0"/>
              <a:t>Mexiko befindet sich in einer politisch &amp; wirtschaftlich schwachen Situation</a:t>
            </a:r>
          </a:p>
          <a:p>
            <a:endParaRPr lang="de-DE" dirty="0" smtClean="0"/>
          </a:p>
          <a:p>
            <a:r>
              <a:rPr lang="de-DE" dirty="0" smtClean="0"/>
              <a:t>US-Expansionsstreben nach Westen / an den Pazifik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3</a:t>
            </a:fld>
            <a:endParaRPr lang="de-DE" dirty="0"/>
          </a:p>
        </p:txBody>
      </p:sp>
      <p:grpSp>
        <p:nvGrpSpPr>
          <p:cNvPr id="10" name="Gruppierung 9"/>
          <p:cNvGrpSpPr/>
          <p:nvPr/>
        </p:nvGrpSpPr>
        <p:grpSpPr>
          <a:xfrm>
            <a:off x="457199" y="2143125"/>
            <a:ext cx="4938586" cy="2749550"/>
            <a:chOff x="457199" y="1609725"/>
            <a:chExt cx="4938586" cy="2749550"/>
          </a:xfrm>
        </p:grpSpPr>
        <p:pic>
          <p:nvPicPr>
            <p:cNvPr id="5" name="Bild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199" y="1609725"/>
              <a:ext cx="4938586" cy="2749550"/>
            </a:xfrm>
            <a:prstGeom prst="rect">
              <a:avLst/>
            </a:prstGeom>
          </p:spPr>
        </p:pic>
        <p:sp>
          <p:nvSpPr>
            <p:cNvPr id="6" name="Pfeil nach links 5"/>
            <p:cNvSpPr/>
            <p:nvPr/>
          </p:nvSpPr>
          <p:spPr>
            <a:xfrm>
              <a:off x="2197100" y="1670050"/>
              <a:ext cx="1667300" cy="460375"/>
            </a:xfrm>
            <a:prstGeom prst="leftArrow">
              <a:avLst/>
            </a:prstGeom>
            <a:solidFill>
              <a:srgbClr val="660032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143C78"/>
                </a:solidFill>
              </a:endParaRPr>
            </a:p>
          </p:txBody>
        </p:sp>
        <p:sp>
          <p:nvSpPr>
            <p:cNvPr id="7" name="Gewitterblitz 6"/>
            <p:cNvSpPr/>
            <p:nvPr/>
          </p:nvSpPr>
          <p:spPr>
            <a:xfrm>
              <a:off x="3162300" y="2701925"/>
              <a:ext cx="571500" cy="358775"/>
            </a:xfrm>
            <a:prstGeom prst="lightningBolt">
              <a:avLst/>
            </a:prstGeom>
            <a:solidFill>
              <a:srgbClr val="660032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143C78"/>
                </a:solidFill>
              </a:endParaRPr>
            </a:p>
          </p:txBody>
        </p:sp>
      </p:grpSp>
      <p:sp>
        <p:nvSpPr>
          <p:cNvPr id="8" name="Inhaltsplatzhalter 2"/>
          <p:cNvSpPr txBox="1">
            <a:spLocks/>
          </p:cNvSpPr>
          <p:nvPr/>
        </p:nvSpPr>
        <p:spPr>
          <a:xfrm>
            <a:off x="5395784" y="2143125"/>
            <a:ext cx="3443415" cy="2749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US-Befürchtungen, Großbritannien könnte die Pazifikküste (Kalifornien) In Besitz nehmen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endParaRPr kumimoji="0" lang="de-DE" sz="1600" b="0" i="0" u="none" strike="noStrike" kern="1200" cap="none" spc="0" normalizeH="0" baseline="0" noProof="0" dirty="0" smtClean="0">
              <a:ln>
                <a:noFill/>
              </a:ln>
              <a:solidFill>
                <a:srgbClr val="143C7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Texas erlangt seine Unabhängigkeit von Mexiko (1836) &amp; tritt den USA bei (1845)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endParaRPr kumimoji="0" lang="de-DE" sz="1600" b="0" i="0" u="none" strike="noStrike" kern="1200" cap="none" spc="0" normalizeH="0" baseline="0" noProof="0" dirty="0" smtClean="0">
              <a:ln>
                <a:noFill/>
              </a:ln>
              <a:solidFill>
                <a:srgbClr val="143C7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Mexiko erkennt die Unabhängigkeit von Texas nicht an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143C7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457200" y="5095875"/>
            <a:ext cx="8229600" cy="1337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Streitigkeiten um den texanisch-mexikanischen Grenzverlauf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endParaRPr kumimoji="0" lang="de-DE" sz="1600" b="0" i="0" u="none" strike="noStrike" kern="1200" cap="none" spc="0" normalizeH="0" baseline="0" noProof="0" dirty="0" smtClean="0">
              <a:ln>
                <a:noFill/>
              </a:ln>
              <a:solidFill>
                <a:srgbClr val="143C7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Politischer Disput um die Legitimität des Krieges in den USA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143C7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Verlauf: Kriegsausbruch &amp; Kalifornien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7199" y="1251264"/>
            <a:ext cx="8233910" cy="4565336"/>
          </a:xfrm>
          <a:prstGeom prst="rect">
            <a:avLst/>
          </a:prstGeom>
          <a:ln>
            <a:solidFill>
              <a:srgbClr val="143C78"/>
            </a:solidFill>
          </a:ln>
        </p:spPr>
      </p:pic>
      <p:grpSp>
        <p:nvGrpSpPr>
          <p:cNvPr id="3" name="Gruppierung 116"/>
          <p:cNvGrpSpPr/>
          <p:nvPr/>
        </p:nvGrpSpPr>
        <p:grpSpPr>
          <a:xfrm>
            <a:off x="5775325" y="5323701"/>
            <a:ext cx="1733550" cy="276999"/>
            <a:chOff x="4070350" y="3561433"/>
            <a:chExt cx="1733550" cy="276999"/>
          </a:xfrm>
        </p:grpSpPr>
        <p:sp>
          <p:nvSpPr>
            <p:cNvPr id="8" name="Oval 7"/>
            <p:cNvSpPr/>
            <p:nvPr/>
          </p:nvSpPr>
          <p:spPr>
            <a:xfrm>
              <a:off x="4070350" y="3662934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4133850" y="3561433"/>
              <a:ext cx="16700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smtClean="0">
                  <a:solidFill>
                    <a:srgbClr val="143C78"/>
                  </a:solidFill>
                </a:rPr>
                <a:t>Mexico </a:t>
              </a:r>
              <a:r>
                <a:rPr lang="de-DE" sz="1200" dirty="0" err="1" smtClean="0">
                  <a:solidFill>
                    <a:srgbClr val="143C78"/>
                  </a:solidFill>
                </a:rPr>
                <a:t>CIty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</p:grpSp>
      <p:grpSp>
        <p:nvGrpSpPr>
          <p:cNvPr id="6" name="Gruppierung 116"/>
          <p:cNvGrpSpPr/>
          <p:nvPr/>
        </p:nvGrpSpPr>
        <p:grpSpPr>
          <a:xfrm>
            <a:off x="5896025" y="3279001"/>
            <a:ext cx="1733550" cy="276999"/>
            <a:chOff x="4070350" y="3561433"/>
            <a:chExt cx="1733550" cy="276999"/>
          </a:xfrm>
        </p:grpSpPr>
        <p:sp>
          <p:nvSpPr>
            <p:cNvPr id="11" name="Oval 10"/>
            <p:cNvSpPr/>
            <p:nvPr/>
          </p:nvSpPr>
          <p:spPr>
            <a:xfrm>
              <a:off x="4070350" y="3662934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4133850" y="3561433"/>
              <a:ext cx="16700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smtClean="0">
                  <a:solidFill>
                    <a:srgbClr val="143C78"/>
                  </a:solidFill>
                </a:rPr>
                <a:t>San Antonio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</p:grpSp>
      <p:grpSp>
        <p:nvGrpSpPr>
          <p:cNvPr id="7" name="Gruppierung 116"/>
          <p:cNvGrpSpPr/>
          <p:nvPr/>
        </p:nvGrpSpPr>
        <p:grpSpPr>
          <a:xfrm>
            <a:off x="5552650" y="4066401"/>
            <a:ext cx="1733550" cy="276999"/>
            <a:chOff x="4070350" y="3561433"/>
            <a:chExt cx="1733550" cy="276999"/>
          </a:xfrm>
        </p:grpSpPr>
        <p:sp>
          <p:nvSpPr>
            <p:cNvPr id="14" name="Oval 13"/>
            <p:cNvSpPr/>
            <p:nvPr/>
          </p:nvSpPr>
          <p:spPr>
            <a:xfrm>
              <a:off x="4070350" y="3662934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4133850" y="3561433"/>
              <a:ext cx="16700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smtClean="0">
                  <a:solidFill>
                    <a:srgbClr val="143C78"/>
                  </a:solidFill>
                </a:rPr>
                <a:t>Monterrey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</p:grpSp>
      <p:sp>
        <p:nvSpPr>
          <p:cNvPr id="18" name="Freihandform 17"/>
          <p:cNvSpPr/>
          <p:nvPr/>
        </p:nvSpPr>
        <p:spPr>
          <a:xfrm>
            <a:off x="4216400" y="1244600"/>
            <a:ext cx="1993900" cy="2952750"/>
          </a:xfrm>
          <a:custGeom>
            <a:avLst/>
            <a:gdLst>
              <a:gd name="connsiteX0" fmla="*/ 0 w 1993900"/>
              <a:gd name="connsiteY0" fmla="*/ 0 h 2952750"/>
              <a:gd name="connsiteX1" fmla="*/ 0 w 1993900"/>
              <a:gd name="connsiteY1" fmla="*/ 571500 h 2952750"/>
              <a:gd name="connsiteX2" fmla="*/ 50800 w 1993900"/>
              <a:gd name="connsiteY2" fmla="*/ 546100 h 2952750"/>
              <a:gd name="connsiteX3" fmla="*/ 101600 w 1993900"/>
              <a:gd name="connsiteY3" fmla="*/ 546100 h 2952750"/>
              <a:gd name="connsiteX4" fmla="*/ 158750 w 1993900"/>
              <a:gd name="connsiteY4" fmla="*/ 584200 h 2952750"/>
              <a:gd name="connsiteX5" fmla="*/ 158750 w 1993900"/>
              <a:gd name="connsiteY5" fmla="*/ 654050 h 2952750"/>
              <a:gd name="connsiteX6" fmla="*/ 127000 w 1993900"/>
              <a:gd name="connsiteY6" fmla="*/ 711200 h 2952750"/>
              <a:gd name="connsiteX7" fmla="*/ 120650 w 1993900"/>
              <a:gd name="connsiteY7" fmla="*/ 730250 h 2952750"/>
              <a:gd name="connsiteX8" fmla="*/ 95250 w 1993900"/>
              <a:gd name="connsiteY8" fmla="*/ 768350 h 2952750"/>
              <a:gd name="connsiteX9" fmla="*/ 76200 w 1993900"/>
              <a:gd name="connsiteY9" fmla="*/ 819150 h 2952750"/>
              <a:gd name="connsiteX10" fmla="*/ 76200 w 1993900"/>
              <a:gd name="connsiteY10" fmla="*/ 819150 h 2952750"/>
              <a:gd name="connsiteX11" fmla="*/ 31750 w 1993900"/>
              <a:gd name="connsiteY11" fmla="*/ 927100 h 2952750"/>
              <a:gd name="connsiteX12" fmla="*/ 50800 w 1993900"/>
              <a:gd name="connsiteY12" fmla="*/ 1022350 h 2952750"/>
              <a:gd name="connsiteX13" fmla="*/ 50800 w 1993900"/>
              <a:gd name="connsiteY13" fmla="*/ 1066800 h 2952750"/>
              <a:gd name="connsiteX14" fmla="*/ 50800 w 1993900"/>
              <a:gd name="connsiteY14" fmla="*/ 1149350 h 2952750"/>
              <a:gd name="connsiteX15" fmla="*/ 31750 w 1993900"/>
              <a:gd name="connsiteY15" fmla="*/ 1193800 h 2952750"/>
              <a:gd name="connsiteX16" fmla="*/ 31750 w 1993900"/>
              <a:gd name="connsiteY16" fmla="*/ 1263650 h 2952750"/>
              <a:gd name="connsiteX17" fmla="*/ 25400 w 1993900"/>
              <a:gd name="connsiteY17" fmla="*/ 1314450 h 2952750"/>
              <a:gd name="connsiteX18" fmla="*/ 95250 w 1993900"/>
              <a:gd name="connsiteY18" fmla="*/ 1416050 h 2952750"/>
              <a:gd name="connsiteX19" fmla="*/ 95250 w 1993900"/>
              <a:gd name="connsiteY19" fmla="*/ 1460500 h 2952750"/>
              <a:gd name="connsiteX20" fmla="*/ 127000 w 1993900"/>
              <a:gd name="connsiteY20" fmla="*/ 1517650 h 2952750"/>
              <a:gd name="connsiteX21" fmla="*/ 139700 w 1993900"/>
              <a:gd name="connsiteY21" fmla="*/ 1612900 h 2952750"/>
              <a:gd name="connsiteX22" fmla="*/ 222250 w 1993900"/>
              <a:gd name="connsiteY22" fmla="*/ 1701800 h 2952750"/>
              <a:gd name="connsiteX23" fmla="*/ 222250 w 1993900"/>
              <a:gd name="connsiteY23" fmla="*/ 1701800 h 2952750"/>
              <a:gd name="connsiteX24" fmla="*/ 304800 w 1993900"/>
              <a:gd name="connsiteY24" fmla="*/ 1771650 h 2952750"/>
              <a:gd name="connsiteX25" fmla="*/ 355600 w 1993900"/>
              <a:gd name="connsiteY25" fmla="*/ 1803400 h 2952750"/>
              <a:gd name="connsiteX26" fmla="*/ 444500 w 1993900"/>
              <a:gd name="connsiteY26" fmla="*/ 1905000 h 2952750"/>
              <a:gd name="connsiteX27" fmla="*/ 495300 w 1993900"/>
              <a:gd name="connsiteY27" fmla="*/ 1924050 h 2952750"/>
              <a:gd name="connsiteX28" fmla="*/ 533400 w 1993900"/>
              <a:gd name="connsiteY28" fmla="*/ 1943100 h 2952750"/>
              <a:gd name="connsiteX29" fmla="*/ 558800 w 1993900"/>
              <a:gd name="connsiteY29" fmla="*/ 2012950 h 2952750"/>
              <a:gd name="connsiteX30" fmla="*/ 558800 w 1993900"/>
              <a:gd name="connsiteY30" fmla="*/ 2012950 h 2952750"/>
              <a:gd name="connsiteX31" fmla="*/ 577850 w 1993900"/>
              <a:gd name="connsiteY31" fmla="*/ 2089150 h 2952750"/>
              <a:gd name="connsiteX32" fmla="*/ 609600 w 1993900"/>
              <a:gd name="connsiteY32" fmla="*/ 2152650 h 2952750"/>
              <a:gd name="connsiteX33" fmla="*/ 666750 w 1993900"/>
              <a:gd name="connsiteY33" fmla="*/ 2190750 h 2952750"/>
              <a:gd name="connsiteX34" fmla="*/ 666750 w 1993900"/>
              <a:gd name="connsiteY34" fmla="*/ 2190750 h 2952750"/>
              <a:gd name="connsiteX35" fmla="*/ 736600 w 1993900"/>
              <a:gd name="connsiteY35" fmla="*/ 2235200 h 2952750"/>
              <a:gd name="connsiteX36" fmla="*/ 825500 w 1993900"/>
              <a:gd name="connsiteY36" fmla="*/ 2286000 h 2952750"/>
              <a:gd name="connsiteX37" fmla="*/ 825500 w 1993900"/>
              <a:gd name="connsiteY37" fmla="*/ 2286000 h 2952750"/>
              <a:gd name="connsiteX38" fmla="*/ 876300 w 1993900"/>
              <a:gd name="connsiteY38" fmla="*/ 2292350 h 2952750"/>
              <a:gd name="connsiteX39" fmla="*/ 920750 w 1993900"/>
              <a:gd name="connsiteY39" fmla="*/ 2247900 h 2952750"/>
              <a:gd name="connsiteX40" fmla="*/ 920750 w 1993900"/>
              <a:gd name="connsiteY40" fmla="*/ 2247900 h 2952750"/>
              <a:gd name="connsiteX41" fmla="*/ 952500 w 1993900"/>
              <a:gd name="connsiteY41" fmla="*/ 2146300 h 2952750"/>
              <a:gd name="connsiteX42" fmla="*/ 996950 w 1993900"/>
              <a:gd name="connsiteY42" fmla="*/ 2127250 h 2952750"/>
              <a:gd name="connsiteX43" fmla="*/ 996950 w 1993900"/>
              <a:gd name="connsiteY43" fmla="*/ 2127250 h 2952750"/>
              <a:gd name="connsiteX44" fmla="*/ 1079500 w 1993900"/>
              <a:gd name="connsiteY44" fmla="*/ 2127250 h 2952750"/>
              <a:gd name="connsiteX45" fmla="*/ 1149350 w 1993900"/>
              <a:gd name="connsiteY45" fmla="*/ 2127250 h 2952750"/>
              <a:gd name="connsiteX46" fmla="*/ 1200150 w 1993900"/>
              <a:gd name="connsiteY46" fmla="*/ 2139950 h 2952750"/>
              <a:gd name="connsiteX47" fmla="*/ 1225550 w 1993900"/>
              <a:gd name="connsiteY47" fmla="*/ 2197100 h 2952750"/>
              <a:gd name="connsiteX48" fmla="*/ 1289050 w 1993900"/>
              <a:gd name="connsiteY48" fmla="*/ 2235200 h 2952750"/>
              <a:gd name="connsiteX49" fmla="*/ 1346200 w 1993900"/>
              <a:gd name="connsiteY49" fmla="*/ 2336800 h 2952750"/>
              <a:gd name="connsiteX50" fmla="*/ 1384300 w 1993900"/>
              <a:gd name="connsiteY50" fmla="*/ 2406650 h 2952750"/>
              <a:gd name="connsiteX51" fmla="*/ 1384300 w 1993900"/>
              <a:gd name="connsiteY51" fmla="*/ 2406650 h 2952750"/>
              <a:gd name="connsiteX52" fmla="*/ 1428750 w 1993900"/>
              <a:gd name="connsiteY52" fmla="*/ 2476500 h 2952750"/>
              <a:gd name="connsiteX53" fmla="*/ 1466850 w 1993900"/>
              <a:gd name="connsiteY53" fmla="*/ 2527300 h 2952750"/>
              <a:gd name="connsiteX54" fmla="*/ 1466850 w 1993900"/>
              <a:gd name="connsiteY54" fmla="*/ 2527300 h 2952750"/>
              <a:gd name="connsiteX55" fmla="*/ 1530350 w 1993900"/>
              <a:gd name="connsiteY55" fmla="*/ 2584450 h 2952750"/>
              <a:gd name="connsiteX56" fmla="*/ 1549400 w 1993900"/>
              <a:gd name="connsiteY56" fmla="*/ 2679700 h 2952750"/>
              <a:gd name="connsiteX57" fmla="*/ 1568450 w 1993900"/>
              <a:gd name="connsiteY57" fmla="*/ 2736850 h 2952750"/>
              <a:gd name="connsiteX58" fmla="*/ 1606550 w 1993900"/>
              <a:gd name="connsiteY58" fmla="*/ 2787650 h 2952750"/>
              <a:gd name="connsiteX59" fmla="*/ 1657350 w 1993900"/>
              <a:gd name="connsiteY59" fmla="*/ 2832100 h 2952750"/>
              <a:gd name="connsiteX60" fmla="*/ 1701800 w 1993900"/>
              <a:gd name="connsiteY60" fmla="*/ 2870200 h 2952750"/>
              <a:gd name="connsiteX61" fmla="*/ 1746250 w 1993900"/>
              <a:gd name="connsiteY61" fmla="*/ 2889250 h 2952750"/>
              <a:gd name="connsiteX62" fmla="*/ 1784350 w 1993900"/>
              <a:gd name="connsiteY62" fmla="*/ 2921000 h 2952750"/>
              <a:gd name="connsiteX63" fmla="*/ 1879600 w 1993900"/>
              <a:gd name="connsiteY63" fmla="*/ 2921000 h 2952750"/>
              <a:gd name="connsiteX64" fmla="*/ 1936750 w 1993900"/>
              <a:gd name="connsiteY64" fmla="*/ 2952750 h 2952750"/>
              <a:gd name="connsiteX65" fmla="*/ 1993900 w 1993900"/>
              <a:gd name="connsiteY65" fmla="*/ 2933700 h 295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993900" h="2952750">
                <a:moveTo>
                  <a:pt x="0" y="0"/>
                </a:moveTo>
                <a:lnTo>
                  <a:pt x="0" y="571500"/>
                </a:lnTo>
                <a:lnTo>
                  <a:pt x="50800" y="546100"/>
                </a:lnTo>
                <a:lnTo>
                  <a:pt x="101600" y="546100"/>
                </a:lnTo>
                <a:lnTo>
                  <a:pt x="158750" y="584200"/>
                </a:lnTo>
                <a:lnTo>
                  <a:pt x="158750" y="654050"/>
                </a:lnTo>
                <a:cubicBezTo>
                  <a:pt x="148167" y="673100"/>
                  <a:pt x="136746" y="691708"/>
                  <a:pt x="127000" y="711200"/>
                </a:cubicBezTo>
                <a:cubicBezTo>
                  <a:pt x="124007" y="717187"/>
                  <a:pt x="123901" y="724399"/>
                  <a:pt x="120650" y="730250"/>
                </a:cubicBezTo>
                <a:cubicBezTo>
                  <a:pt x="113237" y="743593"/>
                  <a:pt x="100077" y="753870"/>
                  <a:pt x="95250" y="768350"/>
                </a:cubicBezTo>
                <a:cubicBezTo>
                  <a:pt x="81053" y="810940"/>
                  <a:pt x="88537" y="794476"/>
                  <a:pt x="76200" y="819150"/>
                </a:cubicBezTo>
                <a:lnTo>
                  <a:pt x="76200" y="819150"/>
                </a:lnTo>
                <a:lnTo>
                  <a:pt x="31750" y="927100"/>
                </a:lnTo>
                <a:lnTo>
                  <a:pt x="50800" y="1022350"/>
                </a:lnTo>
                <a:lnTo>
                  <a:pt x="50800" y="1066800"/>
                </a:lnTo>
                <a:lnTo>
                  <a:pt x="50800" y="1149350"/>
                </a:lnTo>
                <a:lnTo>
                  <a:pt x="31750" y="1193800"/>
                </a:lnTo>
                <a:lnTo>
                  <a:pt x="31750" y="1263650"/>
                </a:lnTo>
                <a:lnTo>
                  <a:pt x="25400" y="1314450"/>
                </a:lnTo>
                <a:cubicBezTo>
                  <a:pt x="96502" y="1411407"/>
                  <a:pt x="95250" y="1370328"/>
                  <a:pt x="95250" y="1416050"/>
                </a:cubicBezTo>
                <a:lnTo>
                  <a:pt x="95250" y="1460500"/>
                </a:lnTo>
                <a:lnTo>
                  <a:pt x="127000" y="1517650"/>
                </a:lnTo>
                <a:lnTo>
                  <a:pt x="139700" y="1612900"/>
                </a:lnTo>
                <a:lnTo>
                  <a:pt x="222250" y="1701800"/>
                </a:lnTo>
                <a:lnTo>
                  <a:pt x="222250" y="1701800"/>
                </a:lnTo>
                <a:lnTo>
                  <a:pt x="304800" y="1771650"/>
                </a:lnTo>
                <a:lnTo>
                  <a:pt x="355600" y="1803400"/>
                </a:lnTo>
                <a:lnTo>
                  <a:pt x="444500" y="1905000"/>
                </a:lnTo>
                <a:lnTo>
                  <a:pt x="495300" y="1924050"/>
                </a:lnTo>
                <a:lnTo>
                  <a:pt x="533400" y="1943100"/>
                </a:lnTo>
                <a:lnTo>
                  <a:pt x="558800" y="2012950"/>
                </a:lnTo>
                <a:lnTo>
                  <a:pt x="558800" y="2012950"/>
                </a:lnTo>
                <a:lnTo>
                  <a:pt x="577850" y="2089150"/>
                </a:lnTo>
                <a:lnTo>
                  <a:pt x="609600" y="2152650"/>
                </a:lnTo>
                <a:lnTo>
                  <a:pt x="666750" y="2190750"/>
                </a:lnTo>
                <a:lnTo>
                  <a:pt x="666750" y="2190750"/>
                </a:lnTo>
                <a:lnTo>
                  <a:pt x="736600" y="2235200"/>
                </a:lnTo>
                <a:lnTo>
                  <a:pt x="825500" y="2286000"/>
                </a:lnTo>
                <a:lnTo>
                  <a:pt x="825500" y="2286000"/>
                </a:lnTo>
                <a:lnTo>
                  <a:pt x="876300" y="2292350"/>
                </a:lnTo>
                <a:lnTo>
                  <a:pt x="920750" y="2247900"/>
                </a:lnTo>
                <a:lnTo>
                  <a:pt x="920750" y="2247900"/>
                </a:lnTo>
                <a:lnTo>
                  <a:pt x="952500" y="2146300"/>
                </a:lnTo>
                <a:lnTo>
                  <a:pt x="996950" y="2127250"/>
                </a:lnTo>
                <a:lnTo>
                  <a:pt x="996950" y="2127250"/>
                </a:lnTo>
                <a:lnTo>
                  <a:pt x="1079500" y="2127250"/>
                </a:lnTo>
                <a:lnTo>
                  <a:pt x="1149350" y="2127250"/>
                </a:lnTo>
                <a:lnTo>
                  <a:pt x="1200150" y="2139950"/>
                </a:lnTo>
                <a:lnTo>
                  <a:pt x="1225550" y="2197100"/>
                </a:lnTo>
                <a:lnTo>
                  <a:pt x="1289050" y="2235200"/>
                </a:lnTo>
                <a:lnTo>
                  <a:pt x="1346200" y="2336800"/>
                </a:lnTo>
                <a:lnTo>
                  <a:pt x="1384300" y="2406650"/>
                </a:lnTo>
                <a:lnTo>
                  <a:pt x="1384300" y="2406650"/>
                </a:lnTo>
                <a:lnTo>
                  <a:pt x="1428750" y="2476500"/>
                </a:lnTo>
                <a:lnTo>
                  <a:pt x="1466850" y="2527300"/>
                </a:lnTo>
                <a:lnTo>
                  <a:pt x="1466850" y="2527300"/>
                </a:lnTo>
                <a:lnTo>
                  <a:pt x="1530350" y="2584450"/>
                </a:lnTo>
                <a:lnTo>
                  <a:pt x="1549400" y="2679700"/>
                </a:lnTo>
                <a:lnTo>
                  <a:pt x="1568450" y="2736850"/>
                </a:lnTo>
                <a:lnTo>
                  <a:pt x="1606550" y="2787650"/>
                </a:lnTo>
                <a:lnTo>
                  <a:pt x="1657350" y="2832100"/>
                </a:lnTo>
                <a:lnTo>
                  <a:pt x="1701800" y="2870200"/>
                </a:lnTo>
                <a:lnTo>
                  <a:pt x="1746250" y="2889250"/>
                </a:lnTo>
                <a:lnTo>
                  <a:pt x="1784350" y="2921000"/>
                </a:lnTo>
                <a:lnTo>
                  <a:pt x="1879600" y="2921000"/>
                </a:lnTo>
                <a:lnTo>
                  <a:pt x="1936750" y="2952750"/>
                </a:lnTo>
                <a:lnTo>
                  <a:pt x="1993900" y="2933700"/>
                </a:lnTo>
              </a:path>
            </a:pathLst>
          </a:custGeom>
          <a:ln>
            <a:solidFill>
              <a:srgbClr val="143C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0" name="Gruppierung 25"/>
          <p:cNvGrpSpPr/>
          <p:nvPr/>
        </p:nvGrpSpPr>
        <p:grpSpPr>
          <a:xfrm>
            <a:off x="5492750" y="2400300"/>
            <a:ext cx="622300" cy="1498600"/>
            <a:chOff x="5492750" y="2400300"/>
            <a:chExt cx="622300" cy="1498600"/>
          </a:xfrm>
        </p:grpSpPr>
        <p:sp>
          <p:nvSpPr>
            <p:cNvPr id="23" name="Freihandform 22"/>
            <p:cNvSpPr/>
            <p:nvPr/>
          </p:nvSpPr>
          <p:spPr>
            <a:xfrm>
              <a:off x="5613400" y="3346450"/>
              <a:ext cx="501650" cy="552450"/>
            </a:xfrm>
            <a:custGeom>
              <a:avLst/>
              <a:gdLst>
                <a:gd name="connsiteX0" fmla="*/ 501650 w 501650"/>
                <a:gd name="connsiteY0" fmla="*/ 552450 h 552450"/>
                <a:gd name="connsiteX1" fmla="*/ 457200 w 501650"/>
                <a:gd name="connsiteY1" fmla="*/ 539750 h 552450"/>
                <a:gd name="connsiteX2" fmla="*/ 444500 w 501650"/>
                <a:gd name="connsiteY2" fmla="*/ 501650 h 552450"/>
                <a:gd name="connsiteX3" fmla="*/ 444500 w 501650"/>
                <a:gd name="connsiteY3" fmla="*/ 501650 h 552450"/>
                <a:gd name="connsiteX4" fmla="*/ 381000 w 501650"/>
                <a:gd name="connsiteY4" fmla="*/ 444500 h 552450"/>
                <a:gd name="connsiteX5" fmla="*/ 381000 w 501650"/>
                <a:gd name="connsiteY5" fmla="*/ 444500 h 552450"/>
                <a:gd name="connsiteX6" fmla="*/ 330200 w 501650"/>
                <a:gd name="connsiteY6" fmla="*/ 368300 h 552450"/>
                <a:gd name="connsiteX7" fmla="*/ 311150 w 501650"/>
                <a:gd name="connsiteY7" fmla="*/ 285750 h 552450"/>
                <a:gd name="connsiteX8" fmla="*/ 254000 w 501650"/>
                <a:gd name="connsiteY8" fmla="*/ 317500 h 552450"/>
                <a:gd name="connsiteX9" fmla="*/ 215900 w 501650"/>
                <a:gd name="connsiteY9" fmla="*/ 292100 h 552450"/>
                <a:gd name="connsiteX10" fmla="*/ 165100 w 501650"/>
                <a:gd name="connsiteY10" fmla="*/ 292100 h 552450"/>
                <a:gd name="connsiteX11" fmla="*/ 165100 w 501650"/>
                <a:gd name="connsiteY11" fmla="*/ 292100 h 552450"/>
                <a:gd name="connsiteX12" fmla="*/ 120650 w 501650"/>
                <a:gd name="connsiteY12" fmla="*/ 76200 h 552450"/>
                <a:gd name="connsiteX13" fmla="*/ 76200 w 501650"/>
                <a:gd name="connsiteY13" fmla="*/ 57150 h 552450"/>
                <a:gd name="connsiteX14" fmla="*/ 50800 w 501650"/>
                <a:gd name="connsiteY14" fmla="*/ 25400 h 552450"/>
                <a:gd name="connsiteX15" fmla="*/ 0 w 501650"/>
                <a:gd name="connsiteY15" fmla="*/ 0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1650" h="552450">
                  <a:moveTo>
                    <a:pt x="501650" y="552450"/>
                  </a:moveTo>
                  <a:lnTo>
                    <a:pt x="457200" y="539750"/>
                  </a:lnTo>
                  <a:lnTo>
                    <a:pt x="444500" y="501650"/>
                  </a:lnTo>
                  <a:lnTo>
                    <a:pt x="444500" y="501650"/>
                  </a:lnTo>
                  <a:cubicBezTo>
                    <a:pt x="385853" y="443003"/>
                    <a:pt x="414291" y="444500"/>
                    <a:pt x="381000" y="444500"/>
                  </a:cubicBezTo>
                  <a:lnTo>
                    <a:pt x="381000" y="444500"/>
                  </a:lnTo>
                  <a:lnTo>
                    <a:pt x="330200" y="368300"/>
                  </a:lnTo>
                  <a:lnTo>
                    <a:pt x="311150" y="285750"/>
                  </a:lnTo>
                  <a:lnTo>
                    <a:pt x="254000" y="317500"/>
                  </a:lnTo>
                  <a:lnTo>
                    <a:pt x="215900" y="292100"/>
                  </a:lnTo>
                  <a:lnTo>
                    <a:pt x="165100" y="292100"/>
                  </a:lnTo>
                  <a:lnTo>
                    <a:pt x="165100" y="292100"/>
                  </a:lnTo>
                  <a:lnTo>
                    <a:pt x="120650" y="76200"/>
                  </a:lnTo>
                  <a:lnTo>
                    <a:pt x="76200" y="57150"/>
                  </a:lnTo>
                  <a:lnTo>
                    <a:pt x="50800" y="25400"/>
                  </a:lnTo>
                  <a:lnTo>
                    <a:pt x="0" y="0"/>
                  </a:lnTo>
                </a:path>
              </a:pathLst>
            </a:custGeom>
            <a:ln>
              <a:solidFill>
                <a:srgbClr val="66003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Freihandform 23"/>
            <p:cNvSpPr/>
            <p:nvPr/>
          </p:nvSpPr>
          <p:spPr>
            <a:xfrm>
              <a:off x="5613400" y="3117850"/>
              <a:ext cx="50800" cy="234950"/>
            </a:xfrm>
            <a:custGeom>
              <a:avLst/>
              <a:gdLst>
                <a:gd name="connsiteX0" fmla="*/ 0 w 50800"/>
                <a:gd name="connsiteY0" fmla="*/ 234950 h 234950"/>
                <a:gd name="connsiteX1" fmla="*/ 0 w 50800"/>
                <a:gd name="connsiteY1" fmla="*/ 234950 h 234950"/>
                <a:gd name="connsiteX2" fmla="*/ 50800 w 50800"/>
                <a:gd name="connsiteY2" fmla="*/ 0 h 234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800" h="234950">
                  <a:moveTo>
                    <a:pt x="0" y="234950"/>
                  </a:moveTo>
                  <a:lnTo>
                    <a:pt x="0" y="234950"/>
                  </a:lnTo>
                  <a:lnTo>
                    <a:pt x="50800" y="0"/>
                  </a:lnTo>
                </a:path>
              </a:pathLst>
            </a:custGeom>
            <a:ln>
              <a:solidFill>
                <a:srgbClr val="66003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Freihandform 24"/>
            <p:cNvSpPr/>
            <p:nvPr/>
          </p:nvSpPr>
          <p:spPr>
            <a:xfrm>
              <a:off x="5492750" y="2400300"/>
              <a:ext cx="323850" cy="730250"/>
            </a:xfrm>
            <a:custGeom>
              <a:avLst/>
              <a:gdLst>
                <a:gd name="connsiteX0" fmla="*/ 165100 w 323850"/>
                <a:gd name="connsiteY0" fmla="*/ 730250 h 730250"/>
                <a:gd name="connsiteX1" fmla="*/ 0 w 323850"/>
                <a:gd name="connsiteY1" fmla="*/ 349250 h 730250"/>
                <a:gd name="connsiteX2" fmla="*/ 323850 w 323850"/>
                <a:gd name="connsiteY2" fmla="*/ 0 h 73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3850" h="730250">
                  <a:moveTo>
                    <a:pt x="165100" y="730250"/>
                  </a:moveTo>
                  <a:lnTo>
                    <a:pt x="0" y="349250"/>
                  </a:lnTo>
                  <a:lnTo>
                    <a:pt x="323850" y="0"/>
                  </a:lnTo>
                </a:path>
              </a:pathLst>
            </a:custGeom>
            <a:ln>
              <a:solidFill>
                <a:srgbClr val="66003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7" name="Textfeld 26"/>
          <p:cNvSpPr txBox="1"/>
          <p:nvPr/>
        </p:nvSpPr>
        <p:spPr>
          <a:xfrm>
            <a:off x="3882600" y="3802003"/>
            <a:ext cx="167005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 smtClean="0">
                <a:solidFill>
                  <a:srgbClr val="143C78"/>
                </a:solidFill>
              </a:rPr>
              <a:t>Mexiko</a:t>
            </a:r>
            <a:endParaRPr lang="de-DE" sz="1200" dirty="0">
              <a:solidFill>
                <a:srgbClr val="143C78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6553200" y="1704201"/>
            <a:ext cx="167005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 smtClean="0">
                <a:solidFill>
                  <a:srgbClr val="143C78"/>
                </a:solidFill>
              </a:rPr>
              <a:t>USA</a:t>
            </a:r>
            <a:endParaRPr lang="de-DE" sz="1200" dirty="0">
              <a:solidFill>
                <a:srgbClr val="143C78"/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4225975" y="2169467"/>
            <a:ext cx="167005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 smtClean="0">
                <a:solidFill>
                  <a:srgbClr val="143C78"/>
                </a:solidFill>
              </a:rPr>
              <a:t>Umstritten zw.</a:t>
            </a:r>
          </a:p>
          <a:p>
            <a:pPr algn="ctr"/>
            <a:r>
              <a:rPr lang="de-DE" sz="1200" dirty="0" smtClean="0">
                <a:solidFill>
                  <a:srgbClr val="143C78"/>
                </a:solidFill>
              </a:rPr>
              <a:t>Mexiko &amp; USA</a:t>
            </a:r>
            <a:endParaRPr lang="de-DE" sz="1200" dirty="0">
              <a:solidFill>
                <a:srgbClr val="143C78"/>
              </a:solidFill>
            </a:endParaRPr>
          </a:p>
        </p:txBody>
      </p:sp>
      <p:pic>
        <p:nvPicPr>
          <p:cNvPr id="32" name="Bild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767" y="4361436"/>
            <a:ext cx="428165" cy="244666"/>
          </a:xfrm>
          <a:prstGeom prst="rect">
            <a:avLst/>
          </a:prstGeom>
        </p:spPr>
      </p:pic>
      <p:pic>
        <p:nvPicPr>
          <p:cNvPr id="33" name="Bild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6535" y="1858867"/>
            <a:ext cx="428165" cy="244666"/>
          </a:xfrm>
          <a:prstGeom prst="rect">
            <a:avLst/>
          </a:prstGeom>
        </p:spPr>
      </p:pic>
      <p:pic>
        <p:nvPicPr>
          <p:cNvPr id="34" name="Bild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0767" y="1459535"/>
            <a:ext cx="464865" cy="244666"/>
          </a:xfrm>
          <a:prstGeom prst="rect">
            <a:avLst/>
          </a:prstGeom>
        </p:spPr>
      </p:pic>
      <p:pic>
        <p:nvPicPr>
          <p:cNvPr id="35" name="Bild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0817" y="2400300"/>
            <a:ext cx="464865" cy="244666"/>
          </a:xfrm>
          <a:prstGeom prst="rect">
            <a:avLst/>
          </a:prstGeom>
        </p:spPr>
      </p:pic>
      <p:grpSp>
        <p:nvGrpSpPr>
          <p:cNvPr id="13" name="Gruppierung 116"/>
          <p:cNvGrpSpPr/>
          <p:nvPr/>
        </p:nvGrpSpPr>
        <p:grpSpPr>
          <a:xfrm>
            <a:off x="6510870" y="5533202"/>
            <a:ext cx="1733550" cy="276999"/>
            <a:chOff x="4070350" y="3561433"/>
            <a:chExt cx="1733550" cy="276999"/>
          </a:xfrm>
        </p:grpSpPr>
        <p:sp>
          <p:nvSpPr>
            <p:cNvPr id="81" name="Oval 80"/>
            <p:cNvSpPr/>
            <p:nvPr/>
          </p:nvSpPr>
          <p:spPr>
            <a:xfrm>
              <a:off x="4070350" y="3662934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82" name="Textfeld 81"/>
            <p:cNvSpPr txBox="1"/>
            <p:nvPr/>
          </p:nvSpPr>
          <p:spPr>
            <a:xfrm>
              <a:off x="4133850" y="3561433"/>
              <a:ext cx="16700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err="1" smtClean="0">
                  <a:solidFill>
                    <a:srgbClr val="143C78"/>
                  </a:solidFill>
                </a:rPr>
                <a:t>Veracruz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</p:grpSp>
      <p:grpSp>
        <p:nvGrpSpPr>
          <p:cNvPr id="16" name="Gruppierung 116"/>
          <p:cNvGrpSpPr/>
          <p:nvPr/>
        </p:nvGrpSpPr>
        <p:grpSpPr>
          <a:xfrm>
            <a:off x="1492250" y="1332884"/>
            <a:ext cx="1733550" cy="276999"/>
            <a:chOff x="4070350" y="3561433"/>
            <a:chExt cx="1733550" cy="276999"/>
          </a:xfrm>
        </p:grpSpPr>
        <p:sp>
          <p:nvSpPr>
            <p:cNvPr id="111" name="Oval 110"/>
            <p:cNvSpPr/>
            <p:nvPr/>
          </p:nvSpPr>
          <p:spPr>
            <a:xfrm>
              <a:off x="4070350" y="3662934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12" name="Textfeld 111"/>
            <p:cNvSpPr txBox="1"/>
            <p:nvPr/>
          </p:nvSpPr>
          <p:spPr>
            <a:xfrm>
              <a:off x="4133850" y="3561433"/>
              <a:ext cx="16700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err="1" smtClean="0">
                  <a:solidFill>
                    <a:srgbClr val="143C78"/>
                  </a:solidFill>
                </a:rPr>
                <a:t>Sonoma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</p:grpSp>
      <p:grpSp>
        <p:nvGrpSpPr>
          <p:cNvPr id="17" name="Gruppierung 116"/>
          <p:cNvGrpSpPr/>
          <p:nvPr/>
        </p:nvGrpSpPr>
        <p:grpSpPr>
          <a:xfrm>
            <a:off x="2225250" y="2290633"/>
            <a:ext cx="1733550" cy="276999"/>
            <a:chOff x="4070350" y="3561433"/>
            <a:chExt cx="1733550" cy="276999"/>
          </a:xfrm>
        </p:grpSpPr>
        <p:sp>
          <p:nvSpPr>
            <p:cNvPr id="119" name="Oval 118"/>
            <p:cNvSpPr/>
            <p:nvPr/>
          </p:nvSpPr>
          <p:spPr>
            <a:xfrm>
              <a:off x="4070350" y="3662934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20" name="Textfeld 119"/>
            <p:cNvSpPr txBox="1"/>
            <p:nvPr/>
          </p:nvSpPr>
          <p:spPr>
            <a:xfrm>
              <a:off x="4133850" y="3561433"/>
              <a:ext cx="16700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smtClean="0">
                  <a:solidFill>
                    <a:srgbClr val="143C78"/>
                  </a:solidFill>
                </a:rPr>
                <a:t>Los Angeles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</p:grpSp>
      <p:grpSp>
        <p:nvGrpSpPr>
          <p:cNvPr id="19" name="Gruppierung 116"/>
          <p:cNvGrpSpPr/>
          <p:nvPr/>
        </p:nvGrpSpPr>
        <p:grpSpPr>
          <a:xfrm>
            <a:off x="7470775" y="3192502"/>
            <a:ext cx="1216025" cy="276999"/>
            <a:chOff x="4070350" y="3561433"/>
            <a:chExt cx="1216025" cy="276999"/>
          </a:xfrm>
        </p:grpSpPr>
        <p:sp>
          <p:nvSpPr>
            <p:cNvPr id="158" name="Oval 157"/>
            <p:cNvSpPr/>
            <p:nvPr/>
          </p:nvSpPr>
          <p:spPr>
            <a:xfrm>
              <a:off x="4070350" y="3662934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59" name="Textfeld 158"/>
            <p:cNvSpPr txBox="1"/>
            <p:nvPr/>
          </p:nvSpPr>
          <p:spPr>
            <a:xfrm>
              <a:off x="4133850" y="3561433"/>
              <a:ext cx="115252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smtClean="0">
                  <a:solidFill>
                    <a:srgbClr val="143C78"/>
                  </a:solidFill>
                </a:rPr>
                <a:t>New Orleans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</p:grpSp>
      <p:sp>
        <p:nvSpPr>
          <p:cNvPr id="160" name="Freihandform 159"/>
          <p:cNvSpPr/>
          <p:nvPr/>
        </p:nvSpPr>
        <p:spPr>
          <a:xfrm>
            <a:off x="4483100" y="1250950"/>
            <a:ext cx="1333500" cy="1162050"/>
          </a:xfrm>
          <a:custGeom>
            <a:avLst/>
            <a:gdLst>
              <a:gd name="connsiteX0" fmla="*/ 0 w 1333500"/>
              <a:gd name="connsiteY0" fmla="*/ 0 h 1162050"/>
              <a:gd name="connsiteX1" fmla="*/ 0 w 1333500"/>
              <a:gd name="connsiteY1" fmla="*/ 444500 h 1162050"/>
              <a:gd name="connsiteX2" fmla="*/ 101600 w 1333500"/>
              <a:gd name="connsiteY2" fmla="*/ 488950 h 1162050"/>
              <a:gd name="connsiteX3" fmla="*/ 190500 w 1333500"/>
              <a:gd name="connsiteY3" fmla="*/ 476250 h 1162050"/>
              <a:gd name="connsiteX4" fmla="*/ 323850 w 1333500"/>
              <a:gd name="connsiteY4" fmla="*/ 482600 h 1162050"/>
              <a:gd name="connsiteX5" fmla="*/ 393700 w 1333500"/>
              <a:gd name="connsiteY5" fmla="*/ 488950 h 1162050"/>
              <a:gd name="connsiteX6" fmla="*/ 488950 w 1333500"/>
              <a:gd name="connsiteY6" fmla="*/ 482600 h 1162050"/>
              <a:gd name="connsiteX7" fmla="*/ 552450 w 1333500"/>
              <a:gd name="connsiteY7" fmla="*/ 501650 h 1162050"/>
              <a:gd name="connsiteX8" fmla="*/ 615950 w 1333500"/>
              <a:gd name="connsiteY8" fmla="*/ 488950 h 1162050"/>
              <a:gd name="connsiteX9" fmla="*/ 704850 w 1333500"/>
              <a:gd name="connsiteY9" fmla="*/ 514350 h 1162050"/>
              <a:gd name="connsiteX10" fmla="*/ 806450 w 1333500"/>
              <a:gd name="connsiteY10" fmla="*/ 488950 h 1162050"/>
              <a:gd name="connsiteX11" fmla="*/ 863600 w 1333500"/>
              <a:gd name="connsiteY11" fmla="*/ 520700 h 1162050"/>
              <a:gd name="connsiteX12" fmla="*/ 1181100 w 1333500"/>
              <a:gd name="connsiteY12" fmla="*/ 520700 h 1162050"/>
              <a:gd name="connsiteX13" fmla="*/ 1187450 w 1333500"/>
              <a:gd name="connsiteY13" fmla="*/ 1054100 h 1162050"/>
              <a:gd name="connsiteX14" fmla="*/ 1212850 w 1333500"/>
              <a:gd name="connsiteY14" fmla="*/ 1117600 h 1162050"/>
              <a:gd name="connsiteX15" fmla="*/ 1295400 w 1333500"/>
              <a:gd name="connsiteY15" fmla="*/ 1111250 h 1162050"/>
              <a:gd name="connsiteX16" fmla="*/ 1333500 w 1333500"/>
              <a:gd name="connsiteY16" fmla="*/ 116205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33500" h="1162050">
                <a:moveTo>
                  <a:pt x="0" y="0"/>
                </a:moveTo>
                <a:lnTo>
                  <a:pt x="0" y="444500"/>
                </a:lnTo>
                <a:lnTo>
                  <a:pt x="101600" y="488950"/>
                </a:lnTo>
                <a:lnTo>
                  <a:pt x="190500" y="476250"/>
                </a:lnTo>
                <a:lnTo>
                  <a:pt x="323850" y="482600"/>
                </a:lnTo>
                <a:lnTo>
                  <a:pt x="393700" y="488950"/>
                </a:lnTo>
                <a:lnTo>
                  <a:pt x="488950" y="482600"/>
                </a:lnTo>
                <a:lnTo>
                  <a:pt x="552450" y="501650"/>
                </a:lnTo>
                <a:lnTo>
                  <a:pt x="615950" y="488950"/>
                </a:lnTo>
                <a:lnTo>
                  <a:pt x="704850" y="514350"/>
                </a:lnTo>
                <a:lnTo>
                  <a:pt x="806450" y="488950"/>
                </a:lnTo>
                <a:lnTo>
                  <a:pt x="863600" y="520700"/>
                </a:lnTo>
                <a:lnTo>
                  <a:pt x="1181100" y="520700"/>
                </a:lnTo>
                <a:cubicBezTo>
                  <a:pt x="1183217" y="698500"/>
                  <a:pt x="1187450" y="1054100"/>
                  <a:pt x="1187450" y="1054100"/>
                </a:cubicBezTo>
                <a:lnTo>
                  <a:pt x="1212850" y="1117600"/>
                </a:lnTo>
                <a:lnTo>
                  <a:pt x="1295400" y="1111250"/>
                </a:lnTo>
                <a:lnTo>
                  <a:pt x="1333500" y="1162050"/>
                </a:lnTo>
              </a:path>
            </a:pathLst>
          </a:custGeom>
          <a:ln>
            <a:solidFill>
              <a:srgbClr val="6600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9" name="Gruppierung 77"/>
          <p:cNvGrpSpPr/>
          <p:nvPr/>
        </p:nvGrpSpPr>
        <p:grpSpPr>
          <a:xfrm>
            <a:off x="4324349" y="902468"/>
            <a:ext cx="4131333" cy="2856739"/>
            <a:chOff x="11217519" y="-4199062"/>
            <a:chExt cx="7213167" cy="2856739"/>
          </a:xfrm>
        </p:grpSpPr>
        <p:sp>
          <p:nvSpPr>
            <p:cNvPr id="40" name="Textfeld 39"/>
            <p:cNvSpPr txBox="1"/>
            <p:nvPr/>
          </p:nvSpPr>
          <p:spPr>
            <a:xfrm>
              <a:off x="11217519" y="-4199062"/>
              <a:ext cx="7213167" cy="523220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25. Apr. 1846: Mexikanische Kavallerie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geift</a:t>
              </a:r>
              <a:r>
                <a:rPr lang="de-DE" sz="1400" dirty="0" smtClean="0">
                  <a:solidFill>
                    <a:srgbClr val="660032"/>
                  </a:solidFill>
                </a:rPr>
                <a:t> US-Truppen im umstrittenen Grenzgebiet an (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casus</a:t>
              </a:r>
              <a:r>
                <a:rPr lang="de-DE" sz="1400" dirty="0" smtClean="0">
                  <a:solidFill>
                    <a:srgbClr val="660032"/>
                  </a:solidFill>
                </a:rPr>
                <a:t>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belli</a:t>
              </a:r>
              <a:r>
                <a:rPr lang="de-DE" sz="1400" dirty="0" smtClean="0">
                  <a:solidFill>
                    <a:srgbClr val="660032"/>
                  </a:solidFill>
                </a:rPr>
                <a:t>) </a:t>
              </a:r>
              <a:endParaRPr lang="de-DE" sz="1400" dirty="0">
                <a:solidFill>
                  <a:srgbClr val="660032"/>
                </a:solidFill>
              </a:endParaRPr>
            </a:p>
          </p:txBody>
        </p:sp>
        <p:cxnSp>
          <p:nvCxnSpPr>
            <p:cNvPr id="41" name="Gerade Verbindung mit Pfeil 40"/>
            <p:cNvCxnSpPr>
              <a:endCxn id="40" idx="2"/>
            </p:cNvCxnSpPr>
            <p:nvPr/>
          </p:nvCxnSpPr>
          <p:spPr>
            <a:xfrm rot="5400000" flipH="1" flipV="1">
              <a:off x="13198438" y="-2967988"/>
              <a:ext cx="2333518" cy="917811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12700" dir="8100000" sy="-23000" kx="800400" algn="br">
                <a:srgbClr val="000000">
                  <a:alpha val="15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uppierung 77"/>
          <p:cNvGrpSpPr/>
          <p:nvPr/>
        </p:nvGrpSpPr>
        <p:grpSpPr>
          <a:xfrm>
            <a:off x="6479712" y="1164079"/>
            <a:ext cx="2482858" cy="1297488"/>
            <a:chOff x="19404962" y="-5923283"/>
            <a:chExt cx="3248640" cy="1297488"/>
          </a:xfrm>
        </p:grpSpPr>
        <p:sp>
          <p:nvSpPr>
            <p:cNvPr id="43" name="Textfeld 42"/>
            <p:cNvSpPr txBox="1"/>
            <p:nvPr/>
          </p:nvSpPr>
          <p:spPr>
            <a:xfrm>
              <a:off x="19404962" y="-5149015"/>
              <a:ext cx="3248640" cy="523220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143C78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143C78"/>
                  </a:solidFill>
                </a:rPr>
                <a:t>13. Mai 1846: Kriegserklärung der USA an Mexiko</a:t>
              </a:r>
              <a:endParaRPr lang="de-DE" sz="1400" dirty="0">
                <a:solidFill>
                  <a:srgbClr val="143C78"/>
                </a:solidFill>
              </a:endParaRPr>
            </a:p>
          </p:txBody>
        </p:sp>
        <p:cxnSp>
          <p:nvCxnSpPr>
            <p:cNvPr id="44" name="Gerade Verbindung mit Pfeil 44"/>
            <p:cNvCxnSpPr>
              <a:stCxn id="43" idx="0"/>
              <a:endCxn id="40" idx="3"/>
            </p:cNvCxnSpPr>
            <p:nvPr/>
          </p:nvCxnSpPr>
          <p:spPr>
            <a:xfrm rot="5400000" flipH="1" flipV="1">
              <a:off x="21122694" y="-6016695"/>
              <a:ext cx="774269" cy="961094"/>
            </a:xfrm>
            <a:prstGeom prst="bentConnector4">
              <a:avLst>
                <a:gd name="adj1" fmla="val 33106"/>
                <a:gd name="adj2" fmla="val 131121"/>
              </a:avLst>
            </a:pr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12700" dir="8100000" sy="-23000" kx="800400" algn="br">
                <a:srgbClr val="000000">
                  <a:alpha val="15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ierung 77"/>
          <p:cNvGrpSpPr/>
          <p:nvPr/>
        </p:nvGrpSpPr>
        <p:grpSpPr>
          <a:xfrm>
            <a:off x="123831" y="2504131"/>
            <a:ext cx="2088720" cy="1498770"/>
            <a:chOff x="11360835" y="-5814867"/>
            <a:chExt cx="3055191" cy="1498770"/>
          </a:xfrm>
        </p:grpSpPr>
        <p:sp>
          <p:nvSpPr>
            <p:cNvPr id="46" name="Textfeld 45"/>
            <p:cNvSpPr txBox="1"/>
            <p:nvPr/>
          </p:nvSpPr>
          <p:spPr>
            <a:xfrm>
              <a:off x="11360835" y="-5054761"/>
              <a:ext cx="2721452" cy="738664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143C78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143C78"/>
                  </a:solidFill>
                </a:rPr>
                <a:t>13. Aug. 1846: US-Marine nimmt Los Angeles kampflos</a:t>
              </a:r>
              <a:endParaRPr lang="de-DE" sz="1400" dirty="0">
                <a:solidFill>
                  <a:srgbClr val="143C78"/>
                </a:solidFill>
              </a:endParaRPr>
            </a:p>
          </p:txBody>
        </p:sp>
        <p:cxnSp>
          <p:nvCxnSpPr>
            <p:cNvPr id="47" name="Gerade Verbindung mit Pfeil 46"/>
            <p:cNvCxnSpPr>
              <a:endCxn id="46" idx="0"/>
            </p:cNvCxnSpPr>
            <p:nvPr/>
          </p:nvCxnSpPr>
          <p:spPr>
            <a:xfrm rot="10800000" flipV="1">
              <a:off x="12721563" y="-5814867"/>
              <a:ext cx="1694463" cy="760105"/>
            </a:xfrm>
            <a:prstGeom prst="straightConnector1">
              <a:avLst/>
            </a:pr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12700" dir="8100000" sy="-23000" kx="800400" algn="br">
                <a:srgbClr val="000000">
                  <a:alpha val="15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8" name="Bild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9172" y="1665181"/>
            <a:ext cx="1860555" cy="1174704"/>
          </a:xfrm>
          <a:prstGeom prst="rect">
            <a:avLst/>
          </a:prstGeom>
          <a:ln>
            <a:solidFill>
              <a:srgbClr val="143C78"/>
            </a:solidFill>
          </a:ln>
        </p:spPr>
      </p:pic>
      <p:grpSp>
        <p:nvGrpSpPr>
          <p:cNvPr id="49" name="Gruppierung 77"/>
          <p:cNvGrpSpPr/>
          <p:nvPr/>
        </p:nvGrpSpPr>
        <p:grpSpPr>
          <a:xfrm>
            <a:off x="1706571" y="1086663"/>
            <a:ext cx="2531634" cy="523220"/>
            <a:chOff x="10379241" y="-5054761"/>
            <a:chExt cx="3703046" cy="523220"/>
          </a:xfrm>
        </p:grpSpPr>
        <p:sp>
          <p:nvSpPr>
            <p:cNvPr id="50" name="Textfeld 49"/>
            <p:cNvSpPr txBox="1"/>
            <p:nvPr/>
          </p:nvSpPr>
          <p:spPr>
            <a:xfrm>
              <a:off x="11360835" y="-5054761"/>
              <a:ext cx="2721452" cy="523220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143C78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143C78"/>
                  </a:solidFill>
                </a:rPr>
                <a:t>14. Juni 1846: </a:t>
              </a:r>
              <a:r>
                <a:rPr lang="de-DE" sz="1400" dirty="0" err="1" smtClean="0">
                  <a:solidFill>
                    <a:srgbClr val="143C78"/>
                  </a:solidFill>
                </a:rPr>
                <a:t>Bear</a:t>
              </a:r>
              <a:r>
                <a:rPr lang="de-DE" sz="1400" dirty="0" smtClean="0">
                  <a:solidFill>
                    <a:srgbClr val="143C78"/>
                  </a:solidFill>
                </a:rPr>
                <a:t> Flag </a:t>
              </a:r>
              <a:r>
                <a:rPr lang="de-DE" sz="1400" dirty="0" err="1" smtClean="0">
                  <a:solidFill>
                    <a:srgbClr val="143C78"/>
                  </a:solidFill>
                </a:rPr>
                <a:t>Revolt</a:t>
              </a:r>
              <a:r>
                <a:rPr lang="de-DE" sz="1400" dirty="0" smtClean="0">
                  <a:solidFill>
                    <a:srgbClr val="143C78"/>
                  </a:solidFill>
                </a:rPr>
                <a:t> in </a:t>
              </a:r>
              <a:r>
                <a:rPr lang="de-DE" sz="1400" dirty="0" err="1" smtClean="0">
                  <a:solidFill>
                    <a:srgbClr val="143C78"/>
                  </a:solidFill>
                </a:rPr>
                <a:t>Sonoma</a:t>
              </a:r>
              <a:endParaRPr lang="de-DE" sz="1400" dirty="0">
                <a:solidFill>
                  <a:srgbClr val="143C78"/>
                </a:solidFill>
              </a:endParaRPr>
            </a:p>
          </p:txBody>
        </p:sp>
        <p:cxnSp>
          <p:nvCxnSpPr>
            <p:cNvPr id="51" name="Gerade Verbindung mit Pfeil 50"/>
            <p:cNvCxnSpPr>
              <a:stCxn id="50" idx="1"/>
            </p:cNvCxnSpPr>
            <p:nvPr/>
          </p:nvCxnSpPr>
          <p:spPr>
            <a:xfrm rot="10800000" flipV="1">
              <a:off x="10379241" y="-4793152"/>
              <a:ext cx="981592" cy="77415"/>
            </a:xfrm>
            <a:prstGeom prst="straightConnector1">
              <a:avLst/>
            </a:pr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12700" dir="8100000" sy="-23000" kx="800400" algn="br">
                <a:srgbClr val="000000">
                  <a:alpha val="15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uppierung 77"/>
          <p:cNvGrpSpPr/>
          <p:nvPr/>
        </p:nvGrpSpPr>
        <p:grpSpPr>
          <a:xfrm>
            <a:off x="2631650" y="2563634"/>
            <a:ext cx="6081393" cy="2304833"/>
            <a:chOff x="8576685" y="-6836374"/>
            <a:chExt cx="5505602" cy="2304833"/>
          </a:xfrm>
        </p:grpSpPr>
        <p:sp>
          <p:nvSpPr>
            <p:cNvPr id="53" name="Textfeld 52"/>
            <p:cNvSpPr txBox="1"/>
            <p:nvPr/>
          </p:nvSpPr>
          <p:spPr>
            <a:xfrm>
              <a:off x="11360835" y="-5054761"/>
              <a:ext cx="2721452" cy="523220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78050A"/>
                  </a:solidFill>
                </a:rPr>
                <a:t>Sep. 1846 – Jan. 1847: Mexikanischer Widerstand in Kalifornien</a:t>
              </a:r>
              <a:endParaRPr lang="de-DE" sz="1400" dirty="0">
                <a:solidFill>
                  <a:srgbClr val="78050A"/>
                </a:solidFill>
              </a:endParaRPr>
            </a:p>
          </p:txBody>
        </p:sp>
        <p:cxnSp>
          <p:nvCxnSpPr>
            <p:cNvPr id="54" name="Gerade Verbindung mit Pfeil 53"/>
            <p:cNvCxnSpPr>
              <a:endCxn id="53" idx="0"/>
            </p:cNvCxnSpPr>
            <p:nvPr/>
          </p:nvCxnSpPr>
          <p:spPr>
            <a:xfrm>
              <a:off x="8576685" y="-6836374"/>
              <a:ext cx="4144868" cy="1781613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12700" dir="8100000" sy="-23000" kx="800400" algn="br">
                <a:srgbClr val="000000">
                  <a:alpha val="15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uppierung 77"/>
          <p:cNvGrpSpPr/>
          <p:nvPr/>
        </p:nvGrpSpPr>
        <p:grpSpPr>
          <a:xfrm>
            <a:off x="2530049" y="2593032"/>
            <a:ext cx="5234189" cy="3253889"/>
            <a:chOff x="10213129" y="-7789221"/>
            <a:chExt cx="7656102" cy="3253889"/>
          </a:xfrm>
        </p:grpSpPr>
        <p:sp>
          <p:nvSpPr>
            <p:cNvPr id="56" name="Textfeld 55"/>
            <p:cNvSpPr txBox="1"/>
            <p:nvPr/>
          </p:nvSpPr>
          <p:spPr>
            <a:xfrm>
              <a:off x="12171539" y="-5058552"/>
              <a:ext cx="5697692" cy="523220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143C78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143C78"/>
                  </a:solidFill>
                </a:rPr>
                <a:t>12. Jan. 1847: Nach den Schlachten von Rio San Gabriel &amp; La Mesa ergibt sich der letzte Mexikaner</a:t>
              </a:r>
              <a:endParaRPr lang="de-DE" sz="1400" dirty="0">
                <a:solidFill>
                  <a:srgbClr val="143C78"/>
                </a:solidFill>
              </a:endParaRPr>
            </a:p>
          </p:txBody>
        </p:sp>
        <p:cxnSp>
          <p:nvCxnSpPr>
            <p:cNvPr id="57" name="Gerade Verbindung mit Pfeil 56"/>
            <p:cNvCxnSpPr>
              <a:endCxn id="56" idx="0"/>
            </p:cNvCxnSpPr>
            <p:nvPr/>
          </p:nvCxnSpPr>
          <p:spPr>
            <a:xfrm>
              <a:off x="10213129" y="-7789221"/>
              <a:ext cx="4807270" cy="2730669"/>
            </a:xfrm>
            <a:prstGeom prst="straightConnector1">
              <a:avLst/>
            </a:pr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12700" dir="8100000" sy="-23000" kx="800400" algn="br">
                <a:srgbClr val="000000">
                  <a:alpha val="15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ierung 77"/>
          <p:cNvGrpSpPr/>
          <p:nvPr/>
        </p:nvGrpSpPr>
        <p:grpSpPr>
          <a:xfrm>
            <a:off x="288930" y="4275903"/>
            <a:ext cx="2771770" cy="1953635"/>
            <a:chOff x="11360832" y="-5900400"/>
            <a:chExt cx="4054295" cy="1953635"/>
          </a:xfrm>
        </p:grpSpPr>
        <p:sp>
          <p:nvSpPr>
            <p:cNvPr id="59" name="Textfeld 58"/>
            <p:cNvSpPr txBox="1"/>
            <p:nvPr/>
          </p:nvSpPr>
          <p:spPr>
            <a:xfrm>
              <a:off x="11360832" y="-4685429"/>
              <a:ext cx="4054295" cy="738664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78050A"/>
                  </a:solidFill>
                </a:rPr>
                <a:t>1846 – 1847: US-Marine blockiert die </a:t>
              </a:r>
              <a:r>
                <a:rPr lang="de-DE" sz="1400" dirty="0" err="1" smtClean="0">
                  <a:solidFill>
                    <a:srgbClr val="78050A"/>
                  </a:solidFill>
                </a:rPr>
                <a:t>mex</a:t>
              </a:r>
              <a:r>
                <a:rPr lang="de-DE" sz="1400" dirty="0" smtClean="0">
                  <a:solidFill>
                    <a:srgbClr val="78050A"/>
                  </a:solidFill>
                </a:rPr>
                <a:t>. Häfen &amp; versenkt eine Vielzahl an </a:t>
              </a:r>
              <a:r>
                <a:rPr lang="de-DE" sz="1400" dirty="0" err="1" smtClean="0">
                  <a:solidFill>
                    <a:srgbClr val="78050A"/>
                  </a:solidFill>
                </a:rPr>
                <a:t>mex</a:t>
              </a:r>
              <a:r>
                <a:rPr lang="de-DE" sz="1400" dirty="0" smtClean="0">
                  <a:solidFill>
                    <a:srgbClr val="78050A"/>
                  </a:solidFill>
                </a:rPr>
                <a:t>. Schiffen </a:t>
              </a:r>
              <a:endParaRPr lang="de-DE" sz="1400" dirty="0">
                <a:solidFill>
                  <a:srgbClr val="78050A"/>
                </a:solidFill>
              </a:endParaRPr>
            </a:p>
          </p:txBody>
        </p:sp>
        <p:cxnSp>
          <p:nvCxnSpPr>
            <p:cNvPr id="60" name="Gerade Verbindung mit Pfeil 59"/>
            <p:cNvCxnSpPr>
              <a:endCxn id="59" idx="0"/>
            </p:cNvCxnSpPr>
            <p:nvPr/>
          </p:nvCxnSpPr>
          <p:spPr>
            <a:xfrm rot="5400000">
              <a:off x="13666691" y="-6179112"/>
              <a:ext cx="1214972" cy="1772395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12700" dir="8100000" sy="-23000" kx="800400" algn="br">
                <a:srgbClr val="000000">
                  <a:alpha val="15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Bogen 60"/>
          <p:cNvSpPr/>
          <p:nvPr/>
        </p:nvSpPr>
        <p:spPr>
          <a:xfrm rot="19960821">
            <a:off x="1435110" y="2850748"/>
            <a:ext cx="1639885" cy="3442101"/>
          </a:xfrm>
          <a:prstGeom prst="arc">
            <a:avLst>
              <a:gd name="adj1" fmla="val 16849494"/>
              <a:gd name="adj2" fmla="val 4497832"/>
            </a:avLst>
          </a:prstGeom>
          <a:ln>
            <a:solidFill>
              <a:srgbClr val="6600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Verlauf: Nord- &amp; Zentralmexiko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7199" y="1251264"/>
            <a:ext cx="8233910" cy="4565336"/>
          </a:xfrm>
          <a:prstGeom prst="rect">
            <a:avLst/>
          </a:prstGeom>
          <a:ln>
            <a:solidFill>
              <a:srgbClr val="143C78"/>
            </a:solidFill>
          </a:ln>
        </p:spPr>
      </p:pic>
      <p:grpSp>
        <p:nvGrpSpPr>
          <p:cNvPr id="3" name="Gruppierung 116"/>
          <p:cNvGrpSpPr/>
          <p:nvPr/>
        </p:nvGrpSpPr>
        <p:grpSpPr>
          <a:xfrm>
            <a:off x="5775325" y="5323701"/>
            <a:ext cx="1733550" cy="276999"/>
            <a:chOff x="4070350" y="3561433"/>
            <a:chExt cx="1733550" cy="276999"/>
          </a:xfrm>
        </p:grpSpPr>
        <p:sp>
          <p:nvSpPr>
            <p:cNvPr id="8" name="Oval 7"/>
            <p:cNvSpPr/>
            <p:nvPr/>
          </p:nvSpPr>
          <p:spPr>
            <a:xfrm>
              <a:off x="4070350" y="3662934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4133850" y="3561433"/>
              <a:ext cx="16700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smtClean="0">
                  <a:solidFill>
                    <a:srgbClr val="143C78"/>
                  </a:solidFill>
                </a:rPr>
                <a:t>Mexico </a:t>
              </a:r>
              <a:r>
                <a:rPr lang="de-DE" sz="1200" dirty="0" err="1" smtClean="0">
                  <a:solidFill>
                    <a:srgbClr val="143C78"/>
                  </a:solidFill>
                </a:rPr>
                <a:t>CIty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</p:grpSp>
      <p:grpSp>
        <p:nvGrpSpPr>
          <p:cNvPr id="6" name="Gruppierung 116"/>
          <p:cNvGrpSpPr/>
          <p:nvPr/>
        </p:nvGrpSpPr>
        <p:grpSpPr>
          <a:xfrm>
            <a:off x="5896025" y="3279001"/>
            <a:ext cx="1733550" cy="276999"/>
            <a:chOff x="4070350" y="3561433"/>
            <a:chExt cx="1733550" cy="276999"/>
          </a:xfrm>
        </p:grpSpPr>
        <p:sp>
          <p:nvSpPr>
            <p:cNvPr id="11" name="Oval 10"/>
            <p:cNvSpPr/>
            <p:nvPr/>
          </p:nvSpPr>
          <p:spPr>
            <a:xfrm>
              <a:off x="4070350" y="3662934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4133850" y="3561433"/>
              <a:ext cx="16700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smtClean="0">
                  <a:solidFill>
                    <a:srgbClr val="143C78"/>
                  </a:solidFill>
                </a:rPr>
                <a:t>San Antonio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</p:grpSp>
      <p:grpSp>
        <p:nvGrpSpPr>
          <p:cNvPr id="7" name="Gruppierung 116"/>
          <p:cNvGrpSpPr/>
          <p:nvPr/>
        </p:nvGrpSpPr>
        <p:grpSpPr>
          <a:xfrm>
            <a:off x="5552650" y="4066401"/>
            <a:ext cx="1733550" cy="276999"/>
            <a:chOff x="4070350" y="3561433"/>
            <a:chExt cx="1733550" cy="276999"/>
          </a:xfrm>
        </p:grpSpPr>
        <p:sp>
          <p:nvSpPr>
            <p:cNvPr id="14" name="Oval 13"/>
            <p:cNvSpPr/>
            <p:nvPr/>
          </p:nvSpPr>
          <p:spPr>
            <a:xfrm>
              <a:off x="4070350" y="3662934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4133850" y="3561433"/>
              <a:ext cx="16700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smtClean="0">
                  <a:solidFill>
                    <a:srgbClr val="143C78"/>
                  </a:solidFill>
                </a:rPr>
                <a:t>Monterrey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</p:grpSp>
      <p:sp>
        <p:nvSpPr>
          <p:cNvPr id="18" name="Freihandform 17"/>
          <p:cNvSpPr/>
          <p:nvPr/>
        </p:nvSpPr>
        <p:spPr>
          <a:xfrm>
            <a:off x="4216400" y="1244600"/>
            <a:ext cx="1993900" cy="2952750"/>
          </a:xfrm>
          <a:custGeom>
            <a:avLst/>
            <a:gdLst>
              <a:gd name="connsiteX0" fmla="*/ 0 w 1993900"/>
              <a:gd name="connsiteY0" fmla="*/ 0 h 2952750"/>
              <a:gd name="connsiteX1" fmla="*/ 0 w 1993900"/>
              <a:gd name="connsiteY1" fmla="*/ 571500 h 2952750"/>
              <a:gd name="connsiteX2" fmla="*/ 50800 w 1993900"/>
              <a:gd name="connsiteY2" fmla="*/ 546100 h 2952750"/>
              <a:gd name="connsiteX3" fmla="*/ 101600 w 1993900"/>
              <a:gd name="connsiteY3" fmla="*/ 546100 h 2952750"/>
              <a:gd name="connsiteX4" fmla="*/ 158750 w 1993900"/>
              <a:gd name="connsiteY4" fmla="*/ 584200 h 2952750"/>
              <a:gd name="connsiteX5" fmla="*/ 158750 w 1993900"/>
              <a:gd name="connsiteY5" fmla="*/ 654050 h 2952750"/>
              <a:gd name="connsiteX6" fmla="*/ 127000 w 1993900"/>
              <a:gd name="connsiteY6" fmla="*/ 711200 h 2952750"/>
              <a:gd name="connsiteX7" fmla="*/ 120650 w 1993900"/>
              <a:gd name="connsiteY7" fmla="*/ 730250 h 2952750"/>
              <a:gd name="connsiteX8" fmla="*/ 95250 w 1993900"/>
              <a:gd name="connsiteY8" fmla="*/ 768350 h 2952750"/>
              <a:gd name="connsiteX9" fmla="*/ 76200 w 1993900"/>
              <a:gd name="connsiteY9" fmla="*/ 819150 h 2952750"/>
              <a:gd name="connsiteX10" fmla="*/ 76200 w 1993900"/>
              <a:gd name="connsiteY10" fmla="*/ 819150 h 2952750"/>
              <a:gd name="connsiteX11" fmla="*/ 31750 w 1993900"/>
              <a:gd name="connsiteY11" fmla="*/ 927100 h 2952750"/>
              <a:gd name="connsiteX12" fmla="*/ 50800 w 1993900"/>
              <a:gd name="connsiteY12" fmla="*/ 1022350 h 2952750"/>
              <a:gd name="connsiteX13" fmla="*/ 50800 w 1993900"/>
              <a:gd name="connsiteY13" fmla="*/ 1066800 h 2952750"/>
              <a:gd name="connsiteX14" fmla="*/ 50800 w 1993900"/>
              <a:gd name="connsiteY14" fmla="*/ 1149350 h 2952750"/>
              <a:gd name="connsiteX15" fmla="*/ 31750 w 1993900"/>
              <a:gd name="connsiteY15" fmla="*/ 1193800 h 2952750"/>
              <a:gd name="connsiteX16" fmla="*/ 31750 w 1993900"/>
              <a:gd name="connsiteY16" fmla="*/ 1263650 h 2952750"/>
              <a:gd name="connsiteX17" fmla="*/ 25400 w 1993900"/>
              <a:gd name="connsiteY17" fmla="*/ 1314450 h 2952750"/>
              <a:gd name="connsiteX18" fmla="*/ 95250 w 1993900"/>
              <a:gd name="connsiteY18" fmla="*/ 1416050 h 2952750"/>
              <a:gd name="connsiteX19" fmla="*/ 95250 w 1993900"/>
              <a:gd name="connsiteY19" fmla="*/ 1460500 h 2952750"/>
              <a:gd name="connsiteX20" fmla="*/ 127000 w 1993900"/>
              <a:gd name="connsiteY20" fmla="*/ 1517650 h 2952750"/>
              <a:gd name="connsiteX21" fmla="*/ 139700 w 1993900"/>
              <a:gd name="connsiteY21" fmla="*/ 1612900 h 2952750"/>
              <a:gd name="connsiteX22" fmla="*/ 222250 w 1993900"/>
              <a:gd name="connsiteY22" fmla="*/ 1701800 h 2952750"/>
              <a:gd name="connsiteX23" fmla="*/ 222250 w 1993900"/>
              <a:gd name="connsiteY23" fmla="*/ 1701800 h 2952750"/>
              <a:gd name="connsiteX24" fmla="*/ 304800 w 1993900"/>
              <a:gd name="connsiteY24" fmla="*/ 1771650 h 2952750"/>
              <a:gd name="connsiteX25" fmla="*/ 355600 w 1993900"/>
              <a:gd name="connsiteY25" fmla="*/ 1803400 h 2952750"/>
              <a:gd name="connsiteX26" fmla="*/ 444500 w 1993900"/>
              <a:gd name="connsiteY26" fmla="*/ 1905000 h 2952750"/>
              <a:gd name="connsiteX27" fmla="*/ 495300 w 1993900"/>
              <a:gd name="connsiteY27" fmla="*/ 1924050 h 2952750"/>
              <a:gd name="connsiteX28" fmla="*/ 533400 w 1993900"/>
              <a:gd name="connsiteY28" fmla="*/ 1943100 h 2952750"/>
              <a:gd name="connsiteX29" fmla="*/ 558800 w 1993900"/>
              <a:gd name="connsiteY29" fmla="*/ 2012950 h 2952750"/>
              <a:gd name="connsiteX30" fmla="*/ 558800 w 1993900"/>
              <a:gd name="connsiteY30" fmla="*/ 2012950 h 2952750"/>
              <a:gd name="connsiteX31" fmla="*/ 577850 w 1993900"/>
              <a:gd name="connsiteY31" fmla="*/ 2089150 h 2952750"/>
              <a:gd name="connsiteX32" fmla="*/ 609600 w 1993900"/>
              <a:gd name="connsiteY32" fmla="*/ 2152650 h 2952750"/>
              <a:gd name="connsiteX33" fmla="*/ 666750 w 1993900"/>
              <a:gd name="connsiteY33" fmla="*/ 2190750 h 2952750"/>
              <a:gd name="connsiteX34" fmla="*/ 666750 w 1993900"/>
              <a:gd name="connsiteY34" fmla="*/ 2190750 h 2952750"/>
              <a:gd name="connsiteX35" fmla="*/ 736600 w 1993900"/>
              <a:gd name="connsiteY35" fmla="*/ 2235200 h 2952750"/>
              <a:gd name="connsiteX36" fmla="*/ 825500 w 1993900"/>
              <a:gd name="connsiteY36" fmla="*/ 2286000 h 2952750"/>
              <a:gd name="connsiteX37" fmla="*/ 825500 w 1993900"/>
              <a:gd name="connsiteY37" fmla="*/ 2286000 h 2952750"/>
              <a:gd name="connsiteX38" fmla="*/ 876300 w 1993900"/>
              <a:gd name="connsiteY38" fmla="*/ 2292350 h 2952750"/>
              <a:gd name="connsiteX39" fmla="*/ 920750 w 1993900"/>
              <a:gd name="connsiteY39" fmla="*/ 2247900 h 2952750"/>
              <a:gd name="connsiteX40" fmla="*/ 920750 w 1993900"/>
              <a:gd name="connsiteY40" fmla="*/ 2247900 h 2952750"/>
              <a:gd name="connsiteX41" fmla="*/ 952500 w 1993900"/>
              <a:gd name="connsiteY41" fmla="*/ 2146300 h 2952750"/>
              <a:gd name="connsiteX42" fmla="*/ 996950 w 1993900"/>
              <a:gd name="connsiteY42" fmla="*/ 2127250 h 2952750"/>
              <a:gd name="connsiteX43" fmla="*/ 996950 w 1993900"/>
              <a:gd name="connsiteY43" fmla="*/ 2127250 h 2952750"/>
              <a:gd name="connsiteX44" fmla="*/ 1079500 w 1993900"/>
              <a:gd name="connsiteY44" fmla="*/ 2127250 h 2952750"/>
              <a:gd name="connsiteX45" fmla="*/ 1149350 w 1993900"/>
              <a:gd name="connsiteY45" fmla="*/ 2127250 h 2952750"/>
              <a:gd name="connsiteX46" fmla="*/ 1200150 w 1993900"/>
              <a:gd name="connsiteY46" fmla="*/ 2139950 h 2952750"/>
              <a:gd name="connsiteX47" fmla="*/ 1225550 w 1993900"/>
              <a:gd name="connsiteY47" fmla="*/ 2197100 h 2952750"/>
              <a:gd name="connsiteX48" fmla="*/ 1289050 w 1993900"/>
              <a:gd name="connsiteY48" fmla="*/ 2235200 h 2952750"/>
              <a:gd name="connsiteX49" fmla="*/ 1346200 w 1993900"/>
              <a:gd name="connsiteY49" fmla="*/ 2336800 h 2952750"/>
              <a:gd name="connsiteX50" fmla="*/ 1384300 w 1993900"/>
              <a:gd name="connsiteY50" fmla="*/ 2406650 h 2952750"/>
              <a:gd name="connsiteX51" fmla="*/ 1384300 w 1993900"/>
              <a:gd name="connsiteY51" fmla="*/ 2406650 h 2952750"/>
              <a:gd name="connsiteX52" fmla="*/ 1428750 w 1993900"/>
              <a:gd name="connsiteY52" fmla="*/ 2476500 h 2952750"/>
              <a:gd name="connsiteX53" fmla="*/ 1466850 w 1993900"/>
              <a:gd name="connsiteY53" fmla="*/ 2527300 h 2952750"/>
              <a:gd name="connsiteX54" fmla="*/ 1466850 w 1993900"/>
              <a:gd name="connsiteY54" fmla="*/ 2527300 h 2952750"/>
              <a:gd name="connsiteX55" fmla="*/ 1530350 w 1993900"/>
              <a:gd name="connsiteY55" fmla="*/ 2584450 h 2952750"/>
              <a:gd name="connsiteX56" fmla="*/ 1549400 w 1993900"/>
              <a:gd name="connsiteY56" fmla="*/ 2679700 h 2952750"/>
              <a:gd name="connsiteX57" fmla="*/ 1568450 w 1993900"/>
              <a:gd name="connsiteY57" fmla="*/ 2736850 h 2952750"/>
              <a:gd name="connsiteX58" fmla="*/ 1606550 w 1993900"/>
              <a:gd name="connsiteY58" fmla="*/ 2787650 h 2952750"/>
              <a:gd name="connsiteX59" fmla="*/ 1657350 w 1993900"/>
              <a:gd name="connsiteY59" fmla="*/ 2832100 h 2952750"/>
              <a:gd name="connsiteX60" fmla="*/ 1701800 w 1993900"/>
              <a:gd name="connsiteY60" fmla="*/ 2870200 h 2952750"/>
              <a:gd name="connsiteX61" fmla="*/ 1746250 w 1993900"/>
              <a:gd name="connsiteY61" fmla="*/ 2889250 h 2952750"/>
              <a:gd name="connsiteX62" fmla="*/ 1784350 w 1993900"/>
              <a:gd name="connsiteY62" fmla="*/ 2921000 h 2952750"/>
              <a:gd name="connsiteX63" fmla="*/ 1879600 w 1993900"/>
              <a:gd name="connsiteY63" fmla="*/ 2921000 h 2952750"/>
              <a:gd name="connsiteX64" fmla="*/ 1936750 w 1993900"/>
              <a:gd name="connsiteY64" fmla="*/ 2952750 h 2952750"/>
              <a:gd name="connsiteX65" fmla="*/ 1993900 w 1993900"/>
              <a:gd name="connsiteY65" fmla="*/ 2933700 h 295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993900" h="2952750">
                <a:moveTo>
                  <a:pt x="0" y="0"/>
                </a:moveTo>
                <a:lnTo>
                  <a:pt x="0" y="571500"/>
                </a:lnTo>
                <a:lnTo>
                  <a:pt x="50800" y="546100"/>
                </a:lnTo>
                <a:lnTo>
                  <a:pt x="101600" y="546100"/>
                </a:lnTo>
                <a:lnTo>
                  <a:pt x="158750" y="584200"/>
                </a:lnTo>
                <a:lnTo>
                  <a:pt x="158750" y="654050"/>
                </a:lnTo>
                <a:cubicBezTo>
                  <a:pt x="148167" y="673100"/>
                  <a:pt x="136746" y="691708"/>
                  <a:pt x="127000" y="711200"/>
                </a:cubicBezTo>
                <a:cubicBezTo>
                  <a:pt x="124007" y="717187"/>
                  <a:pt x="123901" y="724399"/>
                  <a:pt x="120650" y="730250"/>
                </a:cubicBezTo>
                <a:cubicBezTo>
                  <a:pt x="113237" y="743593"/>
                  <a:pt x="100077" y="753870"/>
                  <a:pt x="95250" y="768350"/>
                </a:cubicBezTo>
                <a:cubicBezTo>
                  <a:pt x="81053" y="810940"/>
                  <a:pt x="88537" y="794476"/>
                  <a:pt x="76200" y="819150"/>
                </a:cubicBezTo>
                <a:lnTo>
                  <a:pt x="76200" y="819150"/>
                </a:lnTo>
                <a:lnTo>
                  <a:pt x="31750" y="927100"/>
                </a:lnTo>
                <a:lnTo>
                  <a:pt x="50800" y="1022350"/>
                </a:lnTo>
                <a:lnTo>
                  <a:pt x="50800" y="1066800"/>
                </a:lnTo>
                <a:lnTo>
                  <a:pt x="50800" y="1149350"/>
                </a:lnTo>
                <a:lnTo>
                  <a:pt x="31750" y="1193800"/>
                </a:lnTo>
                <a:lnTo>
                  <a:pt x="31750" y="1263650"/>
                </a:lnTo>
                <a:lnTo>
                  <a:pt x="25400" y="1314450"/>
                </a:lnTo>
                <a:cubicBezTo>
                  <a:pt x="96502" y="1411407"/>
                  <a:pt x="95250" y="1370328"/>
                  <a:pt x="95250" y="1416050"/>
                </a:cubicBezTo>
                <a:lnTo>
                  <a:pt x="95250" y="1460500"/>
                </a:lnTo>
                <a:lnTo>
                  <a:pt x="127000" y="1517650"/>
                </a:lnTo>
                <a:lnTo>
                  <a:pt x="139700" y="1612900"/>
                </a:lnTo>
                <a:lnTo>
                  <a:pt x="222250" y="1701800"/>
                </a:lnTo>
                <a:lnTo>
                  <a:pt x="222250" y="1701800"/>
                </a:lnTo>
                <a:lnTo>
                  <a:pt x="304800" y="1771650"/>
                </a:lnTo>
                <a:lnTo>
                  <a:pt x="355600" y="1803400"/>
                </a:lnTo>
                <a:lnTo>
                  <a:pt x="444500" y="1905000"/>
                </a:lnTo>
                <a:lnTo>
                  <a:pt x="495300" y="1924050"/>
                </a:lnTo>
                <a:lnTo>
                  <a:pt x="533400" y="1943100"/>
                </a:lnTo>
                <a:lnTo>
                  <a:pt x="558800" y="2012950"/>
                </a:lnTo>
                <a:lnTo>
                  <a:pt x="558800" y="2012950"/>
                </a:lnTo>
                <a:lnTo>
                  <a:pt x="577850" y="2089150"/>
                </a:lnTo>
                <a:lnTo>
                  <a:pt x="609600" y="2152650"/>
                </a:lnTo>
                <a:lnTo>
                  <a:pt x="666750" y="2190750"/>
                </a:lnTo>
                <a:lnTo>
                  <a:pt x="666750" y="2190750"/>
                </a:lnTo>
                <a:lnTo>
                  <a:pt x="736600" y="2235200"/>
                </a:lnTo>
                <a:lnTo>
                  <a:pt x="825500" y="2286000"/>
                </a:lnTo>
                <a:lnTo>
                  <a:pt x="825500" y="2286000"/>
                </a:lnTo>
                <a:lnTo>
                  <a:pt x="876300" y="2292350"/>
                </a:lnTo>
                <a:lnTo>
                  <a:pt x="920750" y="2247900"/>
                </a:lnTo>
                <a:lnTo>
                  <a:pt x="920750" y="2247900"/>
                </a:lnTo>
                <a:lnTo>
                  <a:pt x="952500" y="2146300"/>
                </a:lnTo>
                <a:lnTo>
                  <a:pt x="996950" y="2127250"/>
                </a:lnTo>
                <a:lnTo>
                  <a:pt x="996950" y="2127250"/>
                </a:lnTo>
                <a:lnTo>
                  <a:pt x="1079500" y="2127250"/>
                </a:lnTo>
                <a:lnTo>
                  <a:pt x="1149350" y="2127250"/>
                </a:lnTo>
                <a:lnTo>
                  <a:pt x="1200150" y="2139950"/>
                </a:lnTo>
                <a:lnTo>
                  <a:pt x="1225550" y="2197100"/>
                </a:lnTo>
                <a:lnTo>
                  <a:pt x="1289050" y="2235200"/>
                </a:lnTo>
                <a:lnTo>
                  <a:pt x="1346200" y="2336800"/>
                </a:lnTo>
                <a:lnTo>
                  <a:pt x="1384300" y="2406650"/>
                </a:lnTo>
                <a:lnTo>
                  <a:pt x="1384300" y="2406650"/>
                </a:lnTo>
                <a:lnTo>
                  <a:pt x="1428750" y="2476500"/>
                </a:lnTo>
                <a:lnTo>
                  <a:pt x="1466850" y="2527300"/>
                </a:lnTo>
                <a:lnTo>
                  <a:pt x="1466850" y="2527300"/>
                </a:lnTo>
                <a:lnTo>
                  <a:pt x="1530350" y="2584450"/>
                </a:lnTo>
                <a:lnTo>
                  <a:pt x="1549400" y="2679700"/>
                </a:lnTo>
                <a:lnTo>
                  <a:pt x="1568450" y="2736850"/>
                </a:lnTo>
                <a:lnTo>
                  <a:pt x="1606550" y="2787650"/>
                </a:lnTo>
                <a:lnTo>
                  <a:pt x="1657350" y="2832100"/>
                </a:lnTo>
                <a:lnTo>
                  <a:pt x="1701800" y="2870200"/>
                </a:lnTo>
                <a:lnTo>
                  <a:pt x="1746250" y="2889250"/>
                </a:lnTo>
                <a:lnTo>
                  <a:pt x="1784350" y="2921000"/>
                </a:lnTo>
                <a:lnTo>
                  <a:pt x="1879600" y="2921000"/>
                </a:lnTo>
                <a:lnTo>
                  <a:pt x="1936750" y="2952750"/>
                </a:lnTo>
                <a:lnTo>
                  <a:pt x="1993900" y="2933700"/>
                </a:lnTo>
              </a:path>
            </a:pathLst>
          </a:custGeom>
          <a:ln>
            <a:solidFill>
              <a:srgbClr val="143C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0" name="Gruppierung 25"/>
          <p:cNvGrpSpPr/>
          <p:nvPr/>
        </p:nvGrpSpPr>
        <p:grpSpPr>
          <a:xfrm>
            <a:off x="5492750" y="2400300"/>
            <a:ext cx="622300" cy="1498600"/>
            <a:chOff x="5492750" y="2400300"/>
            <a:chExt cx="622300" cy="1498600"/>
          </a:xfrm>
        </p:grpSpPr>
        <p:sp>
          <p:nvSpPr>
            <p:cNvPr id="23" name="Freihandform 22"/>
            <p:cNvSpPr/>
            <p:nvPr/>
          </p:nvSpPr>
          <p:spPr>
            <a:xfrm>
              <a:off x="5613400" y="3346450"/>
              <a:ext cx="501650" cy="552450"/>
            </a:xfrm>
            <a:custGeom>
              <a:avLst/>
              <a:gdLst>
                <a:gd name="connsiteX0" fmla="*/ 501650 w 501650"/>
                <a:gd name="connsiteY0" fmla="*/ 552450 h 552450"/>
                <a:gd name="connsiteX1" fmla="*/ 457200 w 501650"/>
                <a:gd name="connsiteY1" fmla="*/ 539750 h 552450"/>
                <a:gd name="connsiteX2" fmla="*/ 444500 w 501650"/>
                <a:gd name="connsiteY2" fmla="*/ 501650 h 552450"/>
                <a:gd name="connsiteX3" fmla="*/ 444500 w 501650"/>
                <a:gd name="connsiteY3" fmla="*/ 501650 h 552450"/>
                <a:gd name="connsiteX4" fmla="*/ 381000 w 501650"/>
                <a:gd name="connsiteY4" fmla="*/ 444500 h 552450"/>
                <a:gd name="connsiteX5" fmla="*/ 381000 w 501650"/>
                <a:gd name="connsiteY5" fmla="*/ 444500 h 552450"/>
                <a:gd name="connsiteX6" fmla="*/ 330200 w 501650"/>
                <a:gd name="connsiteY6" fmla="*/ 368300 h 552450"/>
                <a:gd name="connsiteX7" fmla="*/ 311150 w 501650"/>
                <a:gd name="connsiteY7" fmla="*/ 285750 h 552450"/>
                <a:gd name="connsiteX8" fmla="*/ 254000 w 501650"/>
                <a:gd name="connsiteY8" fmla="*/ 317500 h 552450"/>
                <a:gd name="connsiteX9" fmla="*/ 215900 w 501650"/>
                <a:gd name="connsiteY9" fmla="*/ 292100 h 552450"/>
                <a:gd name="connsiteX10" fmla="*/ 165100 w 501650"/>
                <a:gd name="connsiteY10" fmla="*/ 292100 h 552450"/>
                <a:gd name="connsiteX11" fmla="*/ 165100 w 501650"/>
                <a:gd name="connsiteY11" fmla="*/ 292100 h 552450"/>
                <a:gd name="connsiteX12" fmla="*/ 120650 w 501650"/>
                <a:gd name="connsiteY12" fmla="*/ 76200 h 552450"/>
                <a:gd name="connsiteX13" fmla="*/ 76200 w 501650"/>
                <a:gd name="connsiteY13" fmla="*/ 57150 h 552450"/>
                <a:gd name="connsiteX14" fmla="*/ 50800 w 501650"/>
                <a:gd name="connsiteY14" fmla="*/ 25400 h 552450"/>
                <a:gd name="connsiteX15" fmla="*/ 0 w 501650"/>
                <a:gd name="connsiteY15" fmla="*/ 0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1650" h="552450">
                  <a:moveTo>
                    <a:pt x="501650" y="552450"/>
                  </a:moveTo>
                  <a:lnTo>
                    <a:pt x="457200" y="539750"/>
                  </a:lnTo>
                  <a:lnTo>
                    <a:pt x="444500" y="501650"/>
                  </a:lnTo>
                  <a:lnTo>
                    <a:pt x="444500" y="501650"/>
                  </a:lnTo>
                  <a:cubicBezTo>
                    <a:pt x="385853" y="443003"/>
                    <a:pt x="414291" y="444500"/>
                    <a:pt x="381000" y="444500"/>
                  </a:cubicBezTo>
                  <a:lnTo>
                    <a:pt x="381000" y="444500"/>
                  </a:lnTo>
                  <a:lnTo>
                    <a:pt x="330200" y="368300"/>
                  </a:lnTo>
                  <a:lnTo>
                    <a:pt x="311150" y="285750"/>
                  </a:lnTo>
                  <a:lnTo>
                    <a:pt x="254000" y="317500"/>
                  </a:lnTo>
                  <a:lnTo>
                    <a:pt x="215900" y="292100"/>
                  </a:lnTo>
                  <a:lnTo>
                    <a:pt x="165100" y="292100"/>
                  </a:lnTo>
                  <a:lnTo>
                    <a:pt x="165100" y="292100"/>
                  </a:lnTo>
                  <a:lnTo>
                    <a:pt x="120650" y="76200"/>
                  </a:lnTo>
                  <a:lnTo>
                    <a:pt x="76200" y="57150"/>
                  </a:lnTo>
                  <a:lnTo>
                    <a:pt x="50800" y="25400"/>
                  </a:lnTo>
                  <a:lnTo>
                    <a:pt x="0" y="0"/>
                  </a:lnTo>
                </a:path>
              </a:pathLst>
            </a:custGeom>
            <a:ln>
              <a:solidFill>
                <a:srgbClr val="66003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Freihandform 23"/>
            <p:cNvSpPr/>
            <p:nvPr/>
          </p:nvSpPr>
          <p:spPr>
            <a:xfrm>
              <a:off x="5613400" y="3117850"/>
              <a:ext cx="50800" cy="234950"/>
            </a:xfrm>
            <a:custGeom>
              <a:avLst/>
              <a:gdLst>
                <a:gd name="connsiteX0" fmla="*/ 0 w 50800"/>
                <a:gd name="connsiteY0" fmla="*/ 234950 h 234950"/>
                <a:gd name="connsiteX1" fmla="*/ 0 w 50800"/>
                <a:gd name="connsiteY1" fmla="*/ 234950 h 234950"/>
                <a:gd name="connsiteX2" fmla="*/ 50800 w 50800"/>
                <a:gd name="connsiteY2" fmla="*/ 0 h 234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800" h="234950">
                  <a:moveTo>
                    <a:pt x="0" y="234950"/>
                  </a:moveTo>
                  <a:lnTo>
                    <a:pt x="0" y="234950"/>
                  </a:lnTo>
                  <a:lnTo>
                    <a:pt x="50800" y="0"/>
                  </a:lnTo>
                </a:path>
              </a:pathLst>
            </a:custGeom>
            <a:ln>
              <a:solidFill>
                <a:srgbClr val="66003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Freihandform 24"/>
            <p:cNvSpPr/>
            <p:nvPr/>
          </p:nvSpPr>
          <p:spPr>
            <a:xfrm>
              <a:off x="5492750" y="2400300"/>
              <a:ext cx="323850" cy="730250"/>
            </a:xfrm>
            <a:custGeom>
              <a:avLst/>
              <a:gdLst>
                <a:gd name="connsiteX0" fmla="*/ 165100 w 323850"/>
                <a:gd name="connsiteY0" fmla="*/ 730250 h 730250"/>
                <a:gd name="connsiteX1" fmla="*/ 0 w 323850"/>
                <a:gd name="connsiteY1" fmla="*/ 349250 h 730250"/>
                <a:gd name="connsiteX2" fmla="*/ 323850 w 323850"/>
                <a:gd name="connsiteY2" fmla="*/ 0 h 73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3850" h="730250">
                  <a:moveTo>
                    <a:pt x="165100" y="730250"/>
                  </a:moveTo>
                  <a:lnTo>
                    <a:pt x="0" y="349250"/>
                  </a:lnTo>
                  <a:lnTo>
                    <a:pt x="323850" y="0"/>
                  </a:lnTo>
                </a:path>
              </a:pathLst>
            </a:custGeom>
            <a:ln>
              <a:solidFill>
                <a:srgbClr val="66003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7" name="Textfeld 26"/>
          <p:cNvSpPr txBox="1"/>
          <p:nvPr/>
        </p:nvSpPr>
        <p:spPr>
          <a:xfrm>
            <a:off x="3882600" y="3802003"/>
            <a:ext cx="167005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 smtClean="0">
                <a:solidFill>
                  <a:srgbClr val="143C78"/>
                </a:solidFill>
              </a:rPr>
              <a:t>Mexiko</a:t>
            </a:r>
            <a:endParaRPr lang="de-DE" sz="1200" dirty="0">
              <a:solidFill>
                <a:srgbClr val="143C78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6553200" y="1704201"/>
            <a:ext cx="167005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 smtClean="0">
                <a:solidFill>
                  <a:srgbClr val="143C78"/>
                </a:solidFill>
              </a:rPr>
              <a:t>USA</a:t>
            </a:r>
            <a:endParaRPr lang="de-DE" sz="1200" dirty="0">
              <a:solidFill>
                <a:srgbClr val="143C78"/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4225975" y="2169467"/>
            <a:ext cx="167005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 smtClean="0">
                <a:solidFill>
                  <a:srgbClr val="143C78"/>
                </a:solidFill>
              </a:rPr>
              <a:t>Umstritten zw.</a:t>
            </a:r>
          </a:p>
          <a:p>
            <a:pPr algn="ctr"/>
            <a:r>
              <a:rPr lang="de-DE" sz="1200" dirty="0" smtClean="0">
                <a:solidFill>
                  <a:srgbClr val="143C78"/>
                </a:solidFill>
              </a:rPr>
              <a:t>Mexiko &amp; USA</a:t>
            </a:r>
            <a:endParaRPr lang="de-DE" sz="1200" dirty="0">
              <a:solidFill>
                <a:srgbClr val="143C78"/>
              </a:solidFill>
            </a:endParaRPr>
          </a:p>
        </p:txBody>
      </p:sp>
      <p:pic>
        <p:nvPicPr>
          <p:cNvPr id="32" name="Bild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767" y="4361436"/>
            <a:ext cx="428165" cy="244666"/>
          </a:xfrm>
          <a:prstGeom prst="rect">
            <a:avLst/>
          </a:prstGeom>
        </p:spPr>
      </p:pic>
      <p:pic>
        <p:nvPicPr>
          <p:cNvPr id="33" name="Bild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6535" y="1858867"/>
            <a:ext cx="428165" cy="244666"/>
          </a:xfrm>
          <a:prstGeom prst="rect">
            <a:avLst/>
          </a:prstGeom>
        </p:spPr>
      </p:pic>
      <p:pic>
        <p:nvPicPr>
          <p:cNvPr id="34" name="Bild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0767" y="1459535"/>
            <a:ext cx="464865" cy="244666"/>
          </a:xfrm>
          <a:prstGeom prst="rect">
            <a:avLst/>
          </a:prstGeom>
        </p:spPr>
      </p:pic>
      <p:pic>
        <p:nvPicPr>
          <p:cNvPr id="35" name="Bild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0817" y="2400300"/>
            <a:ext cx="464865" cy="244666"/>
          </a:xfrm>
          <a:prstGeom prst="rect">
            <a:avLst/>
          </a:prstGeom>
        </p:spPr>
      </p:pic>
      <p:grpSp>
        <p:nvGrpSpPr>
          <p:cNvPr id="13" name="Gruppierung 116"/>
          <p:cNvGrpSpPr/>
          <p:nvPr/>
        </p:nvGrpSpPr>
        <p:grpSpPr>
          <a:xfrm>
            <a:off x="6510870" y="5533202"/>
            <a:ext cx="1733550" cy="276999"/>
            <a:chOff x="4070350" y="3561433"/>
            <a:chExt cx="1733550" cy="276999"/>
          </a:xfrm>
        </p:grpSpPr>
        <p:sp>
          <p:nvSpPr>
            <p:cNvPr id="81" name="Oval 80"/>
            <p:cNvSpPr/>
            <p:nvPr/>
          </p:nvSpPr>
          <p:spPr>
            <a:xfrm>
              <a:off x="4070350" y="3662934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82" name="Textfeld 81"/>
            <p:cNvSpPr txBox="1"/>
            <p:nvPr/>
          </p:nvSpPr>
          <p:spPr>
            <a:xfrm>
              <a:off x="4133850" y="3561433"/>
              <a:ext cx="16700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err="1" smtClean="0">
                  <a:solidFill>
                    <a:srgbClr val="143C78"/>
                  </a:solidFill>
                </a:rPr>
                <a:t>Veracruz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</p:grpSp>
      <p:grpSp>
        <p:nvGrpSpPr>
          <p:cNvPr id="16" name="Gruppierung 116"/>
          <p:cNvGrpSpPr/>
          <p:nvPr/>
        </p:nvGrpSpPr>
        <p:grpSpPr>
          <a:xfrm>
            <a:off x="1492250" y="1332884"/>
            <a:ext cx="1733550" cy="276999"/>
            <a:chOff x="4070350" y="3561433"/>
            <a:chExt cx="1733550" cy="276999"/>
          </a:xfrm>
        </p:grpSpPr>
        <p:sp>
          <p:nvSpPr>
            <p:cNvPr id="111" name="Oval 110"/>
            <p:cNvSpPr/>
            <p:nvPr/>
          </p:nvSpPr>
          <p:spPr>
            <a:xfrm>
              <a:off x="4070350" y="3662934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12" name="Textfeld 111"/>
            <p:cNvSpPr txBox="1"/>
            <p:nvPr/>
          </p:nvSpPr>
          <p:spPr>
            <a:xfrm>
              <a:off x="4133850" y="3561433"/>
              <a:ext cx="16700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err="1" smtClean="0">
                  <a:solidFill>
                    <a:srgbClr val="143C78"/>
                  </a:solidFill>
                </a:rPr>
                <a:t>Sonoma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</p:grpSp>
      <p:grpSp>
        <p:nvGrpSpPr>
          <p:cNvPr id="17" name="Gruppierung 116"/>
          <p:cNvGrpSpPr/>
          <p:nvPr/>
        </p:nvGrpSpPr>
        <p:grpSpPr>
          <a:xfrm>
            <a:off x="2225250" y="2290633"/>
            <a:ext cx="1733550" cy="276999"/>
            <a:chOff x="4070350" y="3561433"/>
            <a:chExt cx="1733550" cy="276999"/>
          </a:xfrm>
        </p:grpSpPr>
        <p:sp>
          <p:nvSpPr>
            <p:cNvPr id="119" name="Oval 118"/>
            <p:cNvSpPr/>
            <p:nvPr/>
          </p:nvSpPr>
          <p:spPr>
            <a:xfrm>
              <a:off x="4070350" y="3662934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20" name="Textfeld 119"/>
            <p:cNvSpPr txBox="1"/>
            <p:nvPr/>
          </p:nvSpPr>
          <p:spPr>
            <a:xfrm>
              <a:off x="4133850" y="3561433"/>
              <a:ext cx="16700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smtClean="0">
                  <a:solidFill>
                    <a:srgbClr val="143C78"/>
                  </a:solidFill>
                </a:rPr>
                <a:t>Los Angeles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</p:grpSp>
      <p:grpSp>
        <p:nvGrpSpPr>
          <p:cNvPr id="19" name="Gruppierung 116"/>
          <p:cNvGrpSpPr/>
          <p:nvPr/>
        </p:nvGrpSpPr>
        <p:grpSpPr>
          <a:xfrm>
            <a:off x="7470775" y="3192502"/>
            <a:ext cx="1216025" cy="276999"/>
            <a:chOff x="4070350" y="3561433"/>
            <a:chExt cx="1216025" cy="276999"/>
          </a:xfrm>
        </p:grpSpPr>
        <p:sp>
          <p:nvSpPr>
            <p:cNvPr id="158" name="Oval 157"/>
            <p:cNvSpPr/>
            <p:nvPr/>
          </p:nvSpPr>
          <p:spPr>
            <a:xfrm>
              <a:off x="4070350" y="3662934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59" name="Textfeld 158"/>
            <p:cNvSpPr txBox="1"/>
            <p:nvPr/>
          </p:nvSpPr>
          <p:spPr>
            <a:xfrm>
              <a:off x="4133850" y="3561433"/>
              <a:ext cx="115252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smtClean="0">
                  <a:solidFill>
                    <a:srgbClr val="143C78"/>
                  </a:solidFill>
                </a:rPr>
                <a:t>New Orleans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</p:grpSp>
      <p:sp>
        <p:nvSpPr>
          <p:cNvPr id="160" name="Freihandform 159"/>
          <p:cNvSpPr/>
          <p:nvPr/>
        </p:nvSpPr>
        <p:spPr>
          <a:xfrm>
            <a:off x="4483100" y="1250950"/>
            <a:ext cx="1333500" cy="1162050"/>
          </a:xfrm>
          <a:custGeom>
            <a:avLst/>
            <a:gdLst>
              <a:gd name="connsiteX0" fmla="*/ 0 w 1333500"/>
              <a:gd name="connsiteY0" fmla="*/ 0 h 1162050"/>
              <a:gd name="connsiteX1" fmla="*/ 0 w 1333500"/>
              <a:gd name="connsiteY1" fmla="*/ 444500 h 1162050"/>
              <a:gd name="connsiteX2" fmla="*/ 101600 w 1333500"/>
              <a:gd name="connsiteY2" fmla="*/ 488950 h 1162050"/>
              <a:gd name="connsiteX3" fmla="*/ 190500 w 1333500"/>
              <a:gd name="connsiteY3" fmla="*/ 476250 h 1162050"/>
              <a:gd name="connsiteX4" fmla="*/ 323850 w 1333500"/>
              <a:gd name="connsiteY4" fmla="*/ 482600 h 1162050"/>
              <a:gd name="connsiteX5" fmla="*/ 393700 w 1333500"/>
              <a:gd name="connsiteY5" fmla="*/ 488950 h 1162050"/>
              <a:gd name="connsiteX6" fmla="*/ 488950 w 1333500"/>
              <a:gd name="connsiteY6" fmla="*/ 482600 h 1162050"/>
              <a:gd name="connsiteX7" fmla="*/ 552450 w 1333500"/>
              <a:gd name="connsiteY7" fmla="*/ 501650 h 1162050"/>
              <a:gd name="connsiteX8" fmla="*/ 615950 w 1333500"/>
              <a:gd name="connsiteY8" fmla="*/ 488950 h 1162050"/>
              <a:gd name="connsiteX9" fmla="*/ 704850 w 1333500"/>
              <a:gd name="connsiteY9" fmla="*/ 514350 h 1162050"/>
              <a:gd name="connsiteX10" fmla="*/ 806450 w 1333500"/>
              <a:gd name="connsiteY10" fmla="*/ 488950 h 1162050"/>
              <a:gd name="connsiteX11" fmla="*/ 863600 w 1333500"/>
              <a:gd name="connsiteY11" fmla="*/ 520700 h 1162050"/>
              <a:gd name="connsiteX12" fmla="*/ 1181100 w 1333500"/>
              <a:gd name="connsiteY12" fmla="*/ 520700 h 1162050"/>
              <a:gd name="connsiteX13" fmla="*/ 1187450 w 1333500"/>
              <a:gd name="connsiteY13" fmla="*/ 1054100 h 1162050"/>
              <a:gd name="connsiteX14" fmla="*/ 1212850 w 1333500"/>
              <a:gd name="connsiteY14" fmla="*/ 1117600 h 1162050"/>
              <a:gd name="connsiteX15" fmla="*/ 1295400 w 1333500"/>
              <a:gd name="connsiteY15" fmla="*/ 1111250 h 1162050"/>
              <a:gd name="connsiteX16" fmla="*/ 1333500 w 1333500"/>
              <a:gd name="connsiteY16" fmla="*/ 116205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33500" h="1162050">
                <a:moveTo>
                  <a:pt x="0" y="0"/>
                </a:moveTo>
                <a:lnTo>
                  <a:pt x="0" y="444500"/>
                </a:lnTo>
                <a:lnTo>
                  <a:pt x="101600" y="488950"/>
                </a:lnTo>
                <a:lnTo>
                  <a:pt x="190500" y="476250"/>
                </a:lnTo>
                <a:lnTo>
                  <a:pt x="323850" y="482600"/>
                </a:lnTo>
                <a:lnTo>
                  <a:pt x="393700" y="488950"/>
                </a:lnTo>
                <a:lnTo>
                  <a:pt x="488950" y="482600"/>
                </a:lnTo>
                <a:lnTo>
                  <a:pt x="552450" y="501650"/>
                </a:lnTo>
                <a:lnTo>
                  <a:pt x="615950" y="488950"/>
                </a:lnTo>
                <a:lnTo>
                  <a:pt x="704850" y="514350"/>
                </a:lnTo>
                <a:lnTo>
                  <a:pt x="806450" y="488950"/>
                </a:lnTo>
                <a:lnTo>
                  <a:pt x="863600" y="520700"/>
                </a:lnTo>
                <a:lnTo>
                  <a:pt x="1181100" y="520700"/>
                </a:lnTo>
                <a:cubicBezTo>
                  <a:pt x="1183217" y="698500"/>
                  <a:pt x="1187450" y="1054100"/>
                  <a:pt x="1187450" y="1054100"/>
                </a:cubicBezTo>
                <a:lnTo>
                  <a:pt x="1212850" y="1117600"/>
                </a:lnTo>
                <a:lnTo>
                  <a:pt x="1295400" y="1111250"/>
                </a:lnTo>
                <a:lnTo>
                  <a:pt x="1333500" y="1162050"/>
                </a:lnTo>
              </a:path>
            </a:pathLst>
          </a:custGeom>
          <a:ln>
            <a:solidFill>
              <a:srgbClr val="6600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9" name="Gruppierung 77"/>
          <p:cNvGrpSpPr/>
          <p:nvPr/>
        </p:nvGrpSpPr>
        <p:grpSpPr>
          <a:xfrm>
            <a:off x="5293405" y="885302"/>
            <a:ext cx="2984454" cy="3028700"/>
            <a:chOff x="19441536" y="-5196263"/>
            <a:chExt cx="5580102" cy="3028700"/>
          </a:xfrm>
        </p:grpSpPr>
        <p:sp>
          <p:nvSpPr>
            <p:cNvPr id="40" name="Textfeld 39"/>
            <p:cNvSpPr txBox="1"/>
            <p:nvPr/>
          </p:nvSpPr>
          <p:spPr>
            <a:xfrm>
              <a:off x="19441536" y="-5196263"/>
              <a:ext cx="5580102" cy="523220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143C78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143C78"/>
                  </a:solidFill>
                </a:rPr>
                <a:t>21. – 24. Sep. 1846: US-Truppen siegen in der Schlacht von Monterrey</a:t>
              </a:r>
              <a:endParaRPr lang="de-DE" sz="1400" dirty="0">
                <a:solidFill>
                  <a:srgbClr val="143C78"/>
                </a:solidFill>
              </a:endParaRPr>
            </a:p>
          </p:txBody>
        </p:sp>
        <p:cxnSp>
          <p:nvCxnSpPr>
            <p:cNvPr id="41" name="Gerade Verbindung mit Pfeil 40"/>
            <p:cNvCxnSpPr>
              <a:stCxn id="40" idx="2"/>
            </p:cNvCxnSpPr>
            <p:nvPr/>
          </p:nvCxnSpPr>
          <p:spPr>
            <a:xfrm rot="5400000">
              <a:off x="19885544" y="-4513607"/>
              <a:ext cx="2505481" cy="2186607"/>
            </a:xfrm>
            <a:prstGeom prst="straightConnector1">
              <a:avLst/>
            </a:pr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12700" dir="8100000" sy="-23000" kx="800400" algn="br">
                <a:srgbClr val="000000">
                  <a:alpha val="15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uppierung 77"/>
          <p:cNvGrpSpPr/>
          <p:nvPr/>
        </p:nvGrpSpPr>
        <p:grpSpPr>
          <a:xfrm>
            <a:off x="6574370" y="2567632"/>
            <a:ext cx="2428881" cy="3007668"/>
            <a:chOff x="11217521" y="-4199062"/>
            <a:chExt cx="4096108" cy="3007668"/>
          </a:xfrm>
        </p:grpSpPr>
        <p:sp>
          <p:nvSpPr>
            <p:cNvPr id="43" name="Textfeld 42"/>
            <p:cNvSpPr txBox="1"/>
            <p:nvPr/>
          </p:nvSpPr>
          <p:spPr>
            <a:xfrm>
              <a:off x="11217521" y="-4199062"/>
              <a:ext cx="4096108" cy="523220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143C78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143C78"/>
                  </a:solidFill>
                </a:rPr>
                <a:t>09. – 29. März 1847: US-Truppen erobern </a:t>
              </a:r>
              <a:r>
                <a:rPr lang="de-DE" sz="1400" dirty="0" err="1" smtClean="0">
                  <a:solidFill>
                    <a:srgbClr val="143C78"/>
                  </a:solidFill>
                </a:rPr>
                <a:t>Veracruz</a:t>
              </a:r>
              <a:endParaRPr lang="de-DE" sz="1400" dirty="0">
                <a:solidFill>
                  <a:srgbClr val="143C78"/>
                </a:solidFill>
              </a:endParaRPr>
            </a:p>
          </p:txBody>
        </p:sp>
        <p:cxnSp>
          <p:nvCxnSpPr>
            <p:cNvPr id="44" name="Gerade Verbindung mit Pfeil 43"/>
            <p:cNvCxnSpPr>
              <a:endCxn id="43" idx="2"/>
            </p:cNvCxnSpPr>
            <p:nvPr/>
          </p:nvCxnSpPr>
          <p:spPr>
            <a:xfrm rot="5400000" flipH="1" flipV="1">
              <a:off x="11109479" y="-3347491"/>
              <a:ext cx="2484448" cy="1827746"/>
            </a:xfrm>
            <a:prstGeom prst="straightConnector1">
              <a:avLst/>
            </a:pr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12700" dir="8100000" sy="-23000" kx="800400" algn="br">
                <a:srgbClr val="000000">
                  <a:alpha val="15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ierung 77"/>
          <p:cNvGrpSpPr/>
          <p:nvPr/>
        </p:nvGrpSpPr>
        <p:grpSpPr>
          <a:xfrm>
            <a:off x="1138955" y="1019911"/>
            <a:ext cx="4451794" cy="3094528"/>
            <a:chOff x="12645997" y="-6135440"/>
            <a:chExt cx="6511685" cy="3094528"/>
          </a:xfrm>
        </p:grpSpPr>
        <p:sp>
          <p:nvSpPr>
            <p:cNvPr id="46" name="Textfeld 45"/>
            <p:cNvSpPr txBox="1"/>
            <p:nvPr/>
          </p:nvSpPr>
          <p:spPr>
            <a:xfrm>
              <a:off x="12645997" y="-6135440"/>
              <a:ext cx="5639332" cy="523220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143C78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143C78"/>
                  </a:solidFill>
                </a:rPr>
                <a:t>22. – 23. Feb. 1847: US-Truppen können in der Schlacht von </a:t>
              </a:r>
              <a:r>
                <a:rPr lang="de-DE" sz="1400" dirty="0" err="1" smtClean="0">
                  <a:solidFill>
                    <a:srgbClr val="143C78"/>
                  </a:solidFill>
                </a:rPr>
                <a:t>Buena</a:t>
              </a:r>
              <a:r>
                <a:rPr lang="de-DE" sz="1400" dirty="0" smtClean="0">
                  <a:solidFill>
                    <a:srgbClr val="143C78"/>
                  </a:solidFill>
                </a:rPr>
                <a:t> Vista </a:t>
              </a:r>
              <a:r>
                <a:rPr lang="de-DE" sz="1400" dirty="0" err="1" smtClean="0">
                  <a:solidFill>
                    <a:srgbClr val="143C78"/>
                  </a:solidFill>
                </a:rPr>
                <a:t>mex</a:t>
              </a:r>
              <a:r>
                <a:rPr lang="de-DE" sz="1400" dirty="0" smtClean="0">
                  <a:solidFill>
                    <a:srgbClr val="143C78"/>
                  </a:solidFill>
                </a:rPr>
                <a:t>. Angriff abwehren</a:t>
              </a:r>
              <a:endParaRPr lang="de-DE" sz="1400" dirty="0">
                <a:solidFill>
                  <a:srgbClr val="143C78"/>
                </a:solidFill>
              </a:endParaRPr>
            </a:p>
          </p:txBody>
        </p:sp>
        <p:cxnSp>
          <p:nvCxnSpPr>
            <p:cNvPr id="47" name="Gerade Verbindung mit Pfeil 46"/>
            <p:cNvCxnSpPr>
              <a:stCxn id="46" idx="2"/>
            </p:cNvCxnSpPr>
            <p:nvPr/>
          </p:nvCxnSpPr>
          <p:spPr>
            <a:xfrm rot="16200000" flipH="1">
              <a:off x="16026019" y="-6172575"/>
              <a:ext cx="2571308" cy="3692018"/>
            </a:xfrm>
            <a:prstGeom prst="straightConnector1">
              <a:avLst/>
            </a:pr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12700" dir="8100000" sy="-23000" kx="800400" algn="br">
                <a:srgbClr val="000000">
                  <a:alpha val="15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uppierung 77"/>
          <p:cNvGrpSpPr/>
          <p:nvPr/>
        </p:nvGrpSpPr>
        <p:grpSpPr>
          <a:xfrm>
            <a:off x="869944" y="3417423"/>
            <a:ext cx="4803896" cy="2007779"/>
            <a:chOff x="11217521" y="-4199062"/>
            <a:chExt cx="6285553" cy="2007779"/>
          </a:xfrm>
        </p:grpSpPr>
        <p:sp>
          <p:nvSpPr>
            <p:cNvPr id="49" name="Textfeld 48"/>
            <p:cNvSpPr txBox="1"/>
            <p:nvPr/>
          </p:nvSpPr>
          <p:spPr>
            <a:xfrm>
              <a:off x="11217521" y="-4199062"/>
              <a:ext cx="4096108" cy="954107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143C78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143C78"/>
                  </a:solidFill>
                </a:rPr>
                <a:t>15. Sep. 1847: US-Truppen erobern Mexiko City nach den Schlachten von </a:t>
              </a:r>
              <a:r>
                <a:rPr lang="de-DE" sz="1400" dirty="0" err="1" smtClean="0">
                  <a:solidFill>
                    <a:srgbClr val="143C78"/>
                  </a:solidFill>
                </a:rPr>
                <a:t>Contreras</a:t>
              </a:r>
              <a:r>
                <a:rPr lang="de-DE" sz="1400" dirty="0" smtClean="0">
                  <a:solidFill>
                    <a:srgbClr val="143C78"/>
                  </a:solidFill>
                </a:rPr>
                <a:t> (19.-20. Aug.), </a:t>
              </a:r>
              <a:r>
                <a:rPr lang="de-DE" sz="1400" dirty="0" err="1" smtClean="0">
                  <a:solidFill>
                    <a:srgbClr val="143C78"/>
                  </a:solidFill>
                </a:rPr>
                <a:t>Churubusco</a:t>
              </a:r>
              <a:r>
                <a:rPr lang="de-DE" sz="1400" dirty="0" smtClean="0">
                  <a:solidFill>
                    <a:srgbClr val="143C78"/>
                  </a:solidFill>
                </a:rPr>
                <a:t> (20. Aug.) &amp; </a:t>
              </a:r>
              <a:r>
                <a:rPr lang="de-DE" sz="1400" dirty="0" err="1" smtClean="0">
                  <a:solidFill>
                    <a:srgbClr val="143C78"/>
                  </a:solidFill>
                </a:rPr>
                <a:t>Chapultepec</a:t>
              </a:r>
              <a:r>
                <a:rPr lang="de-DE" sz="1400" dirty="0" smtClean="0">
                  <a:solidFill>
                    <a:srgbClr val="143C78"/>
                  </a:solidFill>
                </a:rPr>
                <a:t> (12.-13. Sep.)</a:t>
              </a:r>
              <a:endParaRPr lang="de-DE" sz="1400" dirty="0">
                <a:solidFill>
                  <a:srgbClr val="143C78"/>
                </a:solidFill>
              </a:endParaRPr>
            </a:p>
          </p:txBody>
        </p:sp>
        <p:cxnSp>
          <p:nvCxnSpPr>
            <p:cNvPr id="50" name="Gerade Verbindung mit Pfeil 49"/>
            <p:cNvCxnSpPr>
              <a:stCxn id="49" idx="3"/>
            </p:cNvCxnSpPr>
            <p:nvPr/>
          </p:nvCxnSpPr>
          <p:spPr>
            <a:xfrm>
              <a:off x="15313629" y="-3722008"/>
              <a:ext cx="2189445" cy="1530725"/>
            </a:xfrm>
            <a:prstGeom prst="straightConnector1">
              <a:avLst/>
            </a:pr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12700" dir="8100000" sy="-23000" kx="800400" algn="br">
                <a:srgbClr val="000000">
                  <a:alpha val="15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1" name="Gerade Verbindung mit Pfeil 50"/>
          <p:cNvCxnSpPr/>
          <p:nvPr/>
        </p:nvCxnSpPr>
        <p:spPr>
          <a:xfrm rot="5400000">
            <a:off x="5548544" y="3671657"/>
            <a:ext cx="571138" cy="339825"/>
          </a:xfrm>
          <a:prstGeom prst="straightConnector1">
            <a:avLst/>
          </a:prstGeom>
          <a:ln w="12700" cap="flat" cmpd="sng" algn="ctr">
            <a:solidFill>
              <a:srgbClr val="143C78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mit Pfeil 51"/>
          <p:cNvCxnSpPr/>
          <p:nvPr/>
        </p:nvCxnSpPr>
        <p:spPr>
          <a:xfrm rot="16200000" flipV="1">
            <a:off x="5266741" y="4569410"/>
            <a:ext cx="572670" cy="120653"/>
          </a:xfrm>
          <a:prstGeom prst="straightConnector1">
            <a:avLst/>
          </a:prstGeom>
          <a:ln w="12700" cap="flat" cmpd="sng" algn="ctr">
            <a:solidFill>
              <a:srgbClr val="660032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mit Pfeil 52"/>
          <p:cNvCxnSpPr/>
          <p:nvPr/>
        </p:nvCxnSpPr>
        <p:spPr>
          <a:xfrm>
            <a:off x="5724640" y="4343402"/>
            <a:ext cx="485660" cy="262700"/>
          </a:xfrm>
          <a:prstGeom prst="straightConnector1">
            <a:avLst/>
          </a:prstGeom>
          <a:ln w="12700" cap="flat" cmpd="sng" algn="ctr">
            <a:solidFill>
              <a:srgbClr val="143C78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mit Pfeil 53"/>
          <p:cNvCxnSpPr/>
          <p:nvPr/>
        </p:nvCxnSpPr>
        <p:spPr>
          <a:xfrm rot="16200000" flipH="1">
            <a:off x="5984900" y="4895002"/>
            <a:ext cx="927100" cy="425500"/>
          </a:xfrm>
          <a:prstGeom prst="straightConnector1">
            <a:avLst/>
          </a:prstGeom>
          <a:ln w="12700" cap="flat" cmpd="sng" algn="ctr">
            <a:solidFill>
              <a:srgbClr val="143C78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mit Pfeil 54"/>
          <p:cNvCxnSpPr/>
          <p:nvPr/>
        </p:nvCxnSpPr>
        <p:spPr>
          <a:xfrm rot="10800000">
            <a:off x="5959527" y="5562601"/>
            <a:ext cx="428575" cy="142004"/>
          </a:xfrm>
          <a:prstGeom prst="straightConnector1">
            <a:avLst/>
          </a:prstGeom>
          <a:ln w="12700" cap="flat" cmpd="sng" algn="ctr">
            <a:solidFill>
              <a:srgbClr val="143C78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6" name="Gruppierung 77"/>
          <p:cNvGrpSpPr/>
          <p:nvPr/>
        </p:nvGrpSpPr>
        <p:grpSpPr>
          <a:xfrm>
            <a:off x="152392" y="4519852"/>
            <a:ext cx="5781733" cy="1133954"/>
            <a:chOff x="10831110" y="-4199062"/>
            <a:chExt cx="7564984" cy="1133954"/>
          </a:xfrm>
        </p:grpSpPr>
        <p:sp>
          <p:nvSpPr>
            <p:cNvPr id="57" name="Textfeld 56"/>
            <p:cNvSpPr txBox="1"/>
            <p:nvPr/>
          </p:nvSpPr>
          <p:spPr>
            <a:xfrm>
              <a:off x="10831110" y="-4199062"/>
              <a:ext cx="4482520" cy="523220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13. Sep. – 12. Okt. 1847: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Mex</a:t>
              </a:r>
              <a:r>
                <a:rPr lang="de-DE" sz="1400" dirty="0" smtClean="0">
                  <a:solidFill>
                    <a:srgbClr val="660032"/>
                  </a:solidFill>
                </a:rPr>
                <a:t>. Truppen belagert US-Truppen in Puebla ohne Erfolg</a:t>
              </a:r>
              <a:endParaRPr lang="de-DE" sz="1400" dirty="0">
                <a:solidFill>
                  <a:srgbClr val="660032"/>
                </a:solidFill>
              </a:endParaRPr>
            </a:p>
          </p:txBody>
        </p:sp>
        <p:cxnSp>
          <p:nvCxnSpPr>
            <p:cNvPr id="58" name="Gerade Verbindung mit Pfeil 57"/>
            <p:cNvCxnSpPr>
              <a:stCxn id="57" idx="3"/>
            </p:cNvCxnSpPr>
            <p:nvPr/>
          </p:nvCxnSpPr>
          <p:spPr>
            <a:xfrm>
              <a:off x="15313630" y="-3937452"/>
              <a:ext cx="3082464" cy="872344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12700" dir="8100000" sy="-23000" kx="800400" algn="br">
                <a:srgbClr val="000000">
                  <a:alpha val="15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uppierung 77"/>
          <p:cNvGrpSpPr/>
          <p:nvPr/>
        </p:nvGrpSpPr>
        <p:grpSpPr>
          <a:xfrm>
            <a:off x="627701" y="5339090"/>
            <a:ext cx="5338225" cy="523220"/>
            <a:chOff x="14324601" y="-4199062"/>
            <a:chExt cx="6530405" cy="523220"/>
          </a:xfrm>
        </p:grpSpPr>
        <p:sp>
          <p:nvSpPr>
            <p:cNvPr id="60" name="Textfeld 59"/>
            <p:cNvSpPr txBox="1"/>
            <p:nvPr/>
          </p:nvSpPr>
          <p:spPr>
            <a:xfrm>
              <a:off x="14324601" y="-4199062"/>
              <a:ext cx="4096108" cy="523220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143C78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143C78"/>
                  </a:solidFill>
                </a:rPr>
                <a:t>09. Okt. 1847: US-Truppen schlagen Mexikaner in der Schlacht von </a:t>
              </a:r>
              <a:r>
                <a:rPr lang="de-DE" sz="1400" dirty="0" err="1" smtClean="0">
                  <a:solidFill>
                    <a:srgbClr val="143C78"/>
                  </a:solidFill>
                </a:rPr>
                <a:t>Huamantala</a:t>
              </a:r>
              <a:endParaRPr lang="de-DE" sz="1400" dirty="0">
                <a:solidFill>
                  <a:srgbClr val="143C78"/>
                </a:solidFill>
              </a:endParaRPr>
            </a:p>
          </p:txBody>
        </p:sp>
        <p:cxnSp>
          <p:nvCxnSpPr>
            <p:cNvPr id="61" name="Gerade Verbindung mit Pfeil 60"/>
            <p:cNvCxnSpPr>
              <a:stCxn id="60" idx="3"/>
            </p:cNvCxnSpPr>
            <p:nvPr/>
          </p:nvCxnSpPr>
          <p:spPr>
            <a:xfrm>
              <a:off x="18420710" y="-3937452"/>
              <a:ext cx="2434296" cy="108708"/>
            </a:xfrm>
            <a:prstGeom prst="straightConnector1">
              <a:avLst/>
            </a:pr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12700" dir="8100000" sy="-23000" kx="800400" algn="br">
                <a:srgbClr val="000000">
                  <a:alpha val="15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uppierung 77"/>
          <p:cNvGrpSpPr/>
          <p:nvPr/>
        </p:nvGrpSpPr>
        <p:grpSpPr>
          <a:xfrm>
            <a:off x="4394246" y="5415290"/>
            <a:ext cx="4139921" cy="818297"/>
            <a:chOff x="13356224" y="-4295070"/>
            <a:chExt cx="5064485" cy="818297"/>
          </a:xfrm>
          <a:solidFill>
            <a:srgbClr val="143C78"/>
          </a:solidFill>
        </p:grpSpPr>
        <p:sp>
          <p:nvSpPr>
            <p:cNvPr id="63" name="Textfeld 62"/>
            <p:cNvSpPr txBox="1"/>
            <p:nvPr/>
          </p:nvSpPr>
          <p:spPr>
            <a:xfrm>
              <a:off x="13356224" y="-3784550"/>
              <a:ext cx="5064485" cy="307777"/>
            </a:xfrm>
            <a:prstGeom prst="rect">
              <a:avLst/>
            </a:prstGeom>
            <a:grpFill/>
            <a:ln>
              <a:solidFill>
                <a:srgbClr val="143C78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chemeClr val="bg1"/>
                  </a:solidFill>
                </a:rPr>
                <a:t>02. Feb. 1848: Friedensvertrag von Guadalupe </a:t>
              </a:r>
              <a:r>
                <a:rPr lang="de-DE" sz="1400" dirty="0" err="1" smtClean="0">
                  <a:solidFill>
                    <a:schemeClr val="bg1"/>
                  </a:solidFill>
                </a:rPr>
                <a:t>Hidalgo</a:t>
              </a:r>
              <a:endParaRPr lang="de-DE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64" name="Gerade Verbindung mit Pfeil 63"/>
            <p:cNvCxnSpPr>
              <a:endCxn id="63" idx="0"/>
            </p:cNvCxnSpPr>
            <p:nvPr/>
          </p:nvCxnSpPr>
          <p:spPr>
            <a:xfrm>
              <a:off x="15138956" y="-4295070"/>
              <a:ext cx="749512" cy="510520"/>
            </a:xfrm>
            <a:prstGeom prst="straightConnector1">
              <a:avLst/>
            </a:prstGeom>
            <a:grpFill/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12700" dir="8100000" sy="-23000" kx="800400" algn="br">
                <a:srgbClr val="000000">
                  <a:alpha val="15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5" name="Bild 6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392" y="1725356"/>
            <a:ext cx="2520949" cy="1646494"/>
          </a:xfrm>
          <a:prstGeom prst="rect">
            <a:avLst/>
          </a:prstGeom>
          <a:ln>
            <a:solidFill>
              <a:srgbClr val="143C78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Folgen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7199" y="1251264"/>
            <a:ext cx="8233910" cy="4565336"/>
          </a:xfrm>
          <a:prstGeom prst="rect">
            <a:avLst/>
          </a:prstGeom>
          <a:ln>
            <a:solidFill>
              <a:srgbClr val="143C78"/>
            </a:solidFill>
          </a:ln>
        </p:spPr>
      </p:pic>
      <p:grpSp>
        <p:nvGrpSpPr>
          <p:cNvPr id="3" name="Gruppierung 116"/>
          <p:cNvGrpSpPr/>
          <p:nvPr/>
        </p:nvGrpSpPr>
        <p:grpSpPr>
          <a:xfrm>
            <a:off x="5775325" y="5323701"/>
            <a:ext cx="1733550" cy="276999"/>
            <a:chOff x="4070350" y="3561433"/>
            <a:chExt cx="1733550" cy="276999"/>
          </a:xfrm>
        </p:grpSpPr>
        <p:sp>
          <p:nvSpPr>
            <p:cNvPr id="8" name="Oval 7"/>
            <p:cNvSpPr/>
            <p:nvPr/>
          </p:nvSpPr>
          <p:spPr>
            <a:xfrm>
              <a:off x="4070350" y="3662934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4133850" y="3561433"/>
              <a:ext cx="16700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smtClean="0">
                  <a:solidFill>
                    <a:srgbClr val="143C78"/>
                  </a:solidFill>
                </a:rPr>
                <a:t>Mexico </a:t>
              </a:r>
              <a:r>
                <a:rPr lang="de-DE" sz="1200" dirty="0" err="1" smtClean="0">
                  <a:solidFill>
                    <a:srgbClr val="143C78"/>
                  </a:solidFill>
                </a:rPr>
                <a:t>CIty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</p:grpSp>
      <p:grpSp>
        <p:nvGrpSpPr>
          <p:cNvPr id="6" name="Gruppierung 116"/>
          <p:cNvGrpSpPr/>
          <p:nvPr/>
        </p:nvGrpSpPr>
        <p:grpSpPr>
          <a:xfrm>
            <a:off x="5896025" y="3279001"/>
            <a:ext cx="1733550" cy="276999"/>
            <a:chOff x="4070350" y="3561433"/>
            <a:chExt cx="1733550" cy="276999"/>
          </a:xfrm>
        </p:grpSpPr>
        <p:sp>
          <p:nvSpPr>
            <p:cNvPr id="11" name="Oval 10"/>
            <p:cNvSpPr/>
            <p:nvPr/>
          </p:nvSpPr>
          <p:spPr>
            <a:xfrm>
              <a:off x="4070350" y="3662934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4133850" y="3561433"/>
              <a:ext cx="16700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smtClean="0">
                  <a:solidFill>
                    <a:srgbClr val="143C78"/>
                  </a:solidFill>
                </a:rPr>
                <a:t>San Antonio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</p:grpSp>
      <p:grpSp>
        <p:nvGrpSpPr>
          <p:cNvPr id="7" name="Gruppierung 116"/>
          <p:cNvGrpSpPr/>
          <p:nvPr/>
        </p:nvGrpSpPr>
        <p:grpSpPr>
          <a:xfrm>
            <a:off x="5552650" y="4066401"/>
            <a:ext cx="1733550" cy="276999"/>
            <a:chOff x="4070350" y="3561433"/>
            <a:chExt cx="1733550" cy="276999"/>
          </a:xfrm>
        </p:grpSpPr>
        <p:sp>
          <p:nvSpPr>
            <p:cNvPr id="14" name="Oval 13"/>
            <p:cNvSpPr/>
            <p:nvPr/>
          </p:nvSpPr>
          <p:spPr>
            <a:xfrm>
              <a:off x="4070350" y="3662934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4133850" y="3561433"/>
              <a:ext cx="16700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smtClean="0">
                  <a:solidFill>
                    <a:srgbClr val="143C78"/>
                  </a:solidFill>
                </a:rPr>
                <a:t>Monterrey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</p:grpSp>
      <p:sp>
        <p:nvSpPr>
          <p:cNvPr id="18" name="Freihandform 17"/>
          <p:cNvSpPr/>
          <p:nvPr/>
        </p:nvSpPr>
        <p:spPr>
          <a:xfrm>
            <a:off x="4216400" y="1244600"/>
            <a:ext cx="1993900" cy="2952750"/>
          </a:xfrm>
          <a:custGeom>
            <a:avLst/>
            <a:gdLst>
              <a:gd name="connsiteX0" fmla="*/ 0 w 1993900"/>
              <a:gd name="connsiteY0" fmla="*/ 0 h 2952750"/>
              <a:gd name="connsiteX1" fmla="*/ 0 w 1993900"/>
              <a:gd name="connsiteY1" fmla="*/ 571500 h 2952750"/>
              <a:gd name="connsiteX2" fmla="*/ 50800 w 1993900"/>
              <a:gd name="connsiteY2" fmla="*/ 546100 h 2952750"/>
              <a:gd name="connsiteX3" fmla="*/ 101600 w 1993900"/>
              <a:gd name="connsiteY3" fmla="*/ 546100 h 2952750"/>
              <a:gd name="connsiteX4" fmla="*/ 158750 w 1993900"/>
              <a:gd name="connsiteY4" fmla="*/ 584200 h 2952750"/>
              <a:gd name="connsiteX5" fmla="*/ 158750 w 1993900"/>
              <a:gd name="connsiteY5" fmla="*/ 654050 h 2952750"/>
              <a:gd name="connsiteX6" fmla="*/ 127000 w 1993900"/>
              <a:gd name="connsiteY6" fmla="*/ 711200 h 2952750"/>
              <a:gd name="connsiteX7" fmla="*/ 120650 w 1993900"/>
              <a:gd name="connsiteY7" fmla="*/ 730250 h 2952750"/>
              <a:gd name="connsiteX8" fmla="*/ 95250 w 1993900"/>
              <a:gd name="connsiteY8" fmla="*/ 768350 h 2952750"/>
              <a:gd name="connsiteX9" fmla="*/ 76200 w 1993900"/>
              <a:gd name="connsiteY9" fmla="*/ 819150 h 2952750"/>
              <a:gd name="connsiteX10" fmla="*/ 76200 w 1993900"/>
              <a:gd name="connsiteY10" fmla="*/ 819150 h 2952750"/>
              <a:gd name="connsiteX11" fmla="*/ 31750 w 1993900"/>
              <a:gd name="connsiteY11" fmla="*/ 927100 h 2952750"/>
              <a:gd name="connsiteX12" fmla="*/ 50800 w 1993900"/>
              <a:gd name="connsiteY12" fmla="*/ 1022350 h 2952750"/>
              <a:gd name="connsiteX13" fmla="*/ 50800 w 1993900"/>
              <a:gd name="connsiteY13" fmla="*/ 1066800 h 2952750"/>
              <a:gd name="connsiteX14" fmla="*/ 50800 w 1993900"/>
              <a:gd name="connsiteY14" fmla="*/ 1149350 h 2952750"/>
              <a:gd name="connsiteX15" fmla="*/ 31750 w 1993900"/>
              <a:gd name="connsiteY15" fmla="*/ 1193800 h 2952750"/>
              <a:gd name="connsiteX16" fmla="*/ 31750 w 1993900"/>
              <a:gd name="connsiteY16" fmla="*/ 1263650 h 2952750"/>
              <a:gd name="connsiteX17" fmla="*/ 25400 w 1993900"/>
              <a:gd name="connsiteY17" fmla="*/ 1314450 h 2952750"/>
              <a:gd name="connsiteX18" fmla="*/ 95250 w 1993900"/>
              <a:gd name="connsiteY18" fmla="*/ 1416050 h 2952750"/>
              <a:gd name="connsiteX19" fmla="*/ 95250 w 1993900"/>
              <a:gd name="connsiteY19" fmla="*/ 1460500 h 2952750"/>
              <a:gd name="connsiteX20" fmla="*/ 127000 w 1993900"/>
              <a:gd name="connsiteY20" fmla="*/ 1517650 h 2952750"/>
              <a:gd name="connsiteX21" fmla="*/ 139700 w 1993900"/>
              <a:gd name="connsiteY21" fmla="*/ 1612900 h 2952750"/>
              <a:gd name="connsiteX22" fmla="*/ 222250 w 1993900"/>
              <a:gd name="connsiteY22" fmla="*/ 1701800 h 2952750"/>
              <a:gd name="connsiteX23" fmla="*/ 222250 w 1993900"/>
              <a:gd name="connsiteY23" fmla="*/ 1701800 h 2952750"/>
              <a:gd name="connsiteX24" fmla="*/ 304800 w 1993900"/>
              <a:gd name="connsiteY24" fmla="*/ 1771650 h 2952750"/>
              <a:gd name="connsiteX25" fmla="*/ 355600 w 1993900"/>
              <a:gd name="connsiteY25" fmla="*/ 1803400 h 2952750"/>
              <a:gd name="connsiteX26" fmla="*/ 444500 w 1993900"/>
              <a:gd name="connsiteY26" fmla="*/ 1905000 h 2952750"/>
              <a:gd name="connsiteX27" fmla="*/ 495300 w 1993900"/>
              <a:gd name="connsiteY27" fmla="*/ 1924050 h 2952750"/>
              <a:gd name="connsiteX28" fmla="*/ 533400 w 1993900"/>
              <a:gd name="connsiteY28" fmla="*/ 1943100 h 2952750"/>
              <a:gd name="connsiteX29" fmla="*/ 558800 w 1993900"/>
              <a:gd name="connsiteY29" fmla="*/ 2012950 h 2952750"/>
              <a:gd name="connsiteX30" fmla="*/ 558800 w 1993900"/>
              <a:gd name="connsiteY30" fmla="*/ 2012950 h 2952750"/>
              <a:gd name="connsiteX31" fmla="*/ 577850 w 1993900"/>
              <a:gd name="connsiteY31" fmla="*/ 2089150 h 2952750"/>
              <a:gd name="connsiteX32" fmla="*/ 609600 w 1993900"/>
              <a:gd name="connsiteY32" fmla="*/ 2152650 h 2952750"/>
              <a:gd name="connsiteX33" fmla="*/ 666750 w 1993900"/>
              <a:gd name="connsiteY33" fmla="*/ 2190750 h 2952750"/>
              <a:gd name="connsiteX34" fmla="*/ 666750 w 1993900"/>
              <a:gd name="connsiteY34" fmla="*/ 2190750 h 2952750"/>
              <a:gd name="connsiteX35" fmla="*/ 736600 w 1993900"/>
              <a:gd name="connsiteY35" fmla="*/ 2235200 h 2952750"/>
              <a:gd name="connsiteX36" fmla="*/ 825500 w 1993900"/>
              <a:gd name="connsiteY36" fmla="*/ 2286000 h 2952750"/>
              <a:gd name="connsiteX37" fmla="*/ 825500 w 1993900"/>
              <a:gd name="connsiteY37" fmla="*/ 2286000 h 2952750"/>
              <a:gd name="connsiteX38" fmla="*/ 876300 w 1993900"/>
              <a:gd name="connsiteY38" fmla="*/ 2292350 h 2952750"/>
              <a:gd name="connsiteX39" fmla="*/ 920750 w 1993900"/>
              <a:gd name="connsiteY39" fmla="*/ 2247900 h 2952750"/>
              <a:gd name="connsiteX40" fmla="*/ 920750 w 1993900"/>
              <a:gd name="connsiteY40" fmla="*/ 2247900 h 2952750"/>
              <a:gd name="connsiteX41" fmla="*/ 952500 w 1993900"/>
              <a:gd name="connsiteY41" fmla="*/ 2146300 h 2952750"/>
              <a:gd name="connsiteX42" fmla="*/ 996950 w 1993900"/>
              <a:gd name="connsiteY42" fmla="*/ 2127250 h 2952750"/>
              <a:gd name="connsiteX43" fmla="*/ 996950 w 1993900"/>
              <a:gd name="connsiteY43" fmla="*/ 2127250 h 2952750"/>
              <a:gd name="connsiteX44" fmla="*/ 1079500 w 1993900"/>
              <a:gd name="connsiteY44" fmla="*/ 2127250 h 2952750"/>
              <a:gd name="connsiteX45" fmla="*/ 1149350 w 1993900"/>
              <a:gd name="connsiteY45" fmla="*/ 2127250 h 2952750"/>
              <a:gd name="connsiteX46" fmla="*/ 1200150 w 1993900"/>
              <a:gd name="connsiteY46" fmla="*/ 2139950 h 2952750"/>
              <a:gd name="connsiteX47" fmla="*/ 1225550 w 1993900"/>
              <a:gd name="connsiteY47" fmla="*/ 2197100 h 2952750"/>
              <a:gd name="connsiteX48" fmla="*/ 1289050 w 1993900"/>
              <a:gd name="connsiteY48" fmla="*/ 2235200 h 2952750"/>
              <a:gd name="connsiteX49" fmla="*/ 1346200 w 1993900"/>
              <a:gd name="connsiteY49" fmla="*/ 2336800 h 2952750"/>
              <a:gd name="connsiteX50" fmla="*/ 1384300 w 1993900"/>
              <a:gd name="connsiteY50" fmla="*/ 2406650 h 2952750"/>
              <a:gd name="connsiteX51" fmla="*/ 1384300 w 1993900"/>
              <a:gd name="connsiteY51" fmla="*/ 2406650 h 2952750"/>
              <a:gd name="connsiteX52" fmla="*/ 1428750 w 1993900"/>
              <a:gd name="connsiteY52" fmla="*/ 2476500 h 2952750"/>
              <a:gd name="connsiteX53" fmla="*/ 1466850 w 1993900"/>
              <a:gd name="connsiteY53" fmla="*/ 2527300 h 2952750"/>
              <a:gd name="connsiteX54" fmla="*/ 1466850 w 1993900"/>
              <a:gd name="connsiteY54" fmla="*/ 2527300 h 2952750"/>
              <a:gd name="connsiteX55" fmla="*/ 1530350 w 1993900"/>
              <a:gd name="connsiteY55" fmla="*/ 2584450 h 2952750"/>
              <a:gd name="connsiteX56" fmla="*/ 1549400 w 1993900"/>
              <a:gd name="connsiteY56" fmla="*/ 2679700 h 2952750"/>
              <a:gd name="connsiteX57" fmla="*/ 1568450 w 1993900"/>
              <a:gd name="connsiteY57" fmla="*/ 2736850 h 2952750"/>
              <a:gd name="connsiteX58" fmla="*/ 1606550 w 1993900"/>
              <a:gd name="connsiteY58" fmla="*/ 2787650 h 2952750"/>
              <a:gd name="connsiteX59" fmla="*/ 1657350 w 1993900"/>
              <a:gd name="connsiteY59" fmla="*/ 2832100 h 2952750"/>
              <a:gd name="connsiteX60" fmla="*/ 1701800 w 1993900"/>
              <a:gd name="connsiteY60" fmla="*/ 2870200 h 2952750"/>
              <a:gd name="connsiteX61" fmla="*/ 1746250 w 1993900"/>
              <a:gd name="connsiteY61" fmla="*/ 2889250 h 2952750"/>
              <a:gd name="connsiteX62" fmla="*/ 1784350 w 1993900"/>
              <a:gd name="connsiteY62" fmla="*/ 2921000 h 2952750"/>
              <a:gd name="connsiteX63" fmla="*/ 1879600 w 1993900"/>
              <a:gd name="connsiteY63" fmla="*/ 2921000 h 2952750"/>
              <a:gd name="connsiteX64" fmla="*/ 1936750 w 1993900"/>
              <a:gd name="connsiteY64" fmla="*/ 2952750 h 2952750"/>
              <a:gd name="connsiteX65" fmla="*/ 1993900 w 1993900"/>
              <a:gd name="connsiteY65" fmla="*/ 2933700 h 295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993900" h="2952750">
                <a:moveTo>
                  <a:pt x="0" y="0"/>
                </a:moveTo>
                <a:lnTo>
                  <a:pt x="0" y="571500"/>
                </a:lnTo>
                <a:lnTo>
                  <a:pt x="50800" y="546100"/>
                </a:lnTo>
                <a:lnTo>
                  <a:pt x="101600" y="546100"/>
                </a:lnTo>
                <a:lnTo>
                  <a:pt x="158750" y="584200"/>
                </a:lnTo>
                <a:lnTo>
                  <a:pt x="158750" y="654050"/>
                </a:lnTo>
                <a:cubicBezTo>
                  <a:pt x="148167" y="673100"/>
                  <a:pt x="136746" y="691708"/>
                  <a:pt x="127000" y="711200"/>
                </a:cubicBezTo>
                <a:cubicBezTo>
                  <a:pt x="124007" y="717187"/>
                  <a:pt x="123901" y="724399"/>
                  <a:pt x="120650" y="730250"/>
                </a:cubicBezTo>
                <a:cubicBezTo>
                  <a:pt x="113237" y="743593"/>
                  <a:pt x="100077" y="753870"/>
                  <a:pt x="95250" y="768350"/>
                </a:cubicBezTo>
                <a:cubicBezTo>
                  <a:pt x="81053" y="810940"/>
                  <a:pt x="88537" y="794476"/>
                  <a:pt x="76200" y="819150"/>
                </a:cubicBezTo>
                <a:lnTo>
                  <a:pt x="76200" y="819150"/>
                </a:lnTo>
                <a:lnTo>
                  <a:pt x="31750" y="927100"/>
                </a:lnTo>
                <a:lnTo>
                  <a:pt x="50800" y="1022350"/>
                </a:lnTo>
                <a:lnTo>
                  <a:pt x="50800" y="1066800"/>
                </a:lnTo>
                <a:lnTo>
                  <a:pt x="50800" y="1149350"/>
                </a:lnTo>
                <a:lnTo>
                  <a:pt x="31750" y="1193800"/>
                </a:lnTo>
                <a:lnTo>
                  <a:pt x="31750" y="1263650"/>
                </a:lnTo>
                <a:lnTo>
                  <a:pt x="25400" y="1314450"/>
                </a:lnTo>
                <a:cubicBezTo>
                  <a:pt x="96502" y="1411407"/>
                  <a:pt x="95250" y="1370328"/>
                  <a:pt x="95250" y="1416050"/>
                </a:cubicBezTo>
                <a:lnTo>
                  <a:pt x="95250" y="1460500"/>
                </a:lnTo>
                <a:lnTo>
                  <a:pt x="127000" y="1517650"/>
                </a:lnTo>
                <a:lnTo>
                  <a:pt x="139700" y="1612900"/>
                </a:lnTo>
                <a:lnTo>
                  <a:pt x="222250" y="1701800"/>
                </a:lnTo>
                <a:lnTo>
                  <a:pt x="222250" y="1701800"/>
                </a:lnTo>
                <a:lnTo>
                  <a:pt x="304800" y="1771650"/>
                </a:lnTo>
                <a:lnTo>
                  <a:pt x="355600" y="1803400"/>
                </a:lnTo>
                <a:lnTo>
                  <a:pt x="444500" y="1905000"/>
                </a:lnTo>
                <a:lnTo>
                  <a:pt x="495300" y="1924050"/>
                </a:lnTo>
                <a:lnTo>
                  <a:pt x="533400" y="1943100"/>
                </a:lnTo>
                <a:lnTo>
                  <a:pt x="558800" y="2012950"/>
                </a:lnTo>
                <a:lnTo>
                  <a:pt x="558800" y="2012950"/>
                </a:lnTo>
                <a:lnTo>
                  <a:pt x="577850" y="2089150"/>
                </a:lnTo>
                <a:lnTo>
                  <a:pt x="609600" y="2152650"/>
                </a:lnTo>
                <a:lnTo>
                  <a:pt x="666750" y="2190750"/>
                </a:lnTo>
                <a:lnTo>
                  <a:pt x="666750" y="2190750"/>
                </a:lnTo>
                <a:lnTo>
                  <a:pt x="736600" y="2235200"/>
                </a:lnTo>
                <a:lnTo>
                  <a:pt x="825500" y="2286000"/>
                </a:lnTo>
                <a:lnTo>
                  <a:pt x="825500" y="2286000"/>
                </a:lnTo>
                <a:lnTo>
                  <a:pt x="876300" y="2292350"/>
                </a:lnTo>
                <a:lnTo>
                  <a:pt x="920750" y="2247900"/>
                </a:lnTo>
                <a:lnTo>
                  <a:pt x="920750" y="2247900"/>
                </a:lnTo>
                <a:lnTo>
                  <a:pt x="952500" y="2146300"/>
                </a:lnTo>
                <a:lnTo>
                  <a:pt x="996950" y="2127250"/>
                </a:lnTo>
                <a:lnTo>
                  <a:pt x="996950" y="2127250"/>
                </a:lnTo>
                <a:lnTo>
                  <a:pt x="1079500" y="2127250"/>
                </a:lnTo>
                <a:lnTo>
                  <a:pt x="1149350" y="2127250"/>
                </a:lnTo>
                <a:lnTo>
                  <a:pt x="1200150" y="2139950"/>
                </a:lnTo>
                <a:lnTo>
                  <a:pt x="1225550" y="2197100"/>
                </a:lnTo>
                <a:lnTo>
                  <a:pt x="1289050" y="2235200"/>
                </a:lnTo>
                <a:lnTo>
                  <a:pt x="1346200" y="2336800"/>
                </a:lnTo>
                <a:lnTo>
                  <a:pt x="1384300" y="2406650"/>
                </a:lnTo>
                <a:lnTo>
                  <a:pt x="1384300" y="2406650"/>
                </a:lnTo>
                <a:lnTo>
                  <a:pt x="1428750" y="2476500"/>
                </a:lnTo>
                <a:lnTo>
                  <a:pt x="1466850" y="2527300"/>
                </a:lnTo>
                <a:lnTo>
                  <a:pt x="1466850" y="2527300"/>
                </a:lnTo>
                <a:lnTo>
                  <a:pt x="1530350" y="2584450"/>
                </a:lnTo>
                <a:lnTo>
                  <a:pt x="1549400" y="2679700"/>
                </a:lnTo>
                <a:lnTo>
                  <a:pt x="1568450" y="2736850"/>
                </a:lnTo>
                <a:lnTo>
                  <a:pt x="1606550" y="2787650"/>
                </a:lnTo>
                <a:lnTo>
                  <a:pt x="1657350" y="2832100"/>
                </a:lnTo>
                <a:lnTo>
                  <a:pt x="1701800" y="2870200"/>
                </a:lnTo>
                <a:lnTo>
                  <a:pt x="1746250" y="2889250"/>
                </a:lnTo>
                <a:lnTo>
                  <a:pt x="1784350" y="2921000"/>
                </a:lnTo>
                <a:lnTo>
                  <a:pt x="1879600" y="2921000"/>
                </a:lnTo>
                <a:lnTo>
                  <a:pt x="1936750" y="2952750"/>
                </a:lnTo>
                <a:lnTo>
                  <a:pt x="1993900" y="2933700"/>
                </a:lnTo>
              </a:path>
            </a:pathLst>
          </a:custGeom>
          <a:ln>
            <a:solidFill>
              <a:srgbClr val="143C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feld 26"/>
          <p:cNvSpPr txBox="1"/>
          <p:nvPr/>
        </p:nvSpPr>
        <p:spPr>
          <a:xfrm>
            <a:off x="3882600" y="3802003"/>
            <a:ext cx="167005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 smtClean="0">
                <a:solidFill>
                  <a:srgbClr val="143C78"/>
                </a:solidFill>
              </a:rPr>
              <a:t>Mexiko</a:t>
            </a:r>
            <a:endParaRPr lang="de-DE" sz="1200" dirty="0">
              <a:solidFill>
                <a:srgbClr val="143C78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6553200" y="1704201"/>
            <a:ext cx="167005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 smtClean="0">
                <a:solidFill>
                  <a:srgbClr val="143C78"/>
                </a:solidFill>
              </a:rPr>
              <a:t>USA</a:t>
            </a:r>
            <a:endParaRPr lang="de-DE" sz="1200" dirty="0">
              <a:solidFill>
                <a:srgbClr val="143C78"/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4225975" y="2169467"/>
            <a:ext cx="167005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 smtClean="0">
                <a:solidFill>
                  <a:srgbClr val="143C78"/>
                </a:solidFill>
              </a:rPr>
              <a:t>Umstritten zw.</a:t>
            </a:r>
          </a:p>
          <a:p>
            <a:pPr algn="ctr"/>
            <a:r>
              <a:rPr lang="de-DE" sz="1200" dirty="0" smtClean="0">
                <a:solidFill>
                  <a:srgbClr val="143C78"/>
                </a:solidFill>
              </a:rPr>
              <a:t>Mexiko &amp; USA</a:t>
            </a:r>
            <a:endParaRPr lang="de-DE" sz="1200" dirty="0">
              <a:solidFill>
                <a:srgbClr val="143C78"/>
              </a:solidFill>
            </a:endParaRPr>
          </a:p>
        </p:txBody>
      </p:sp>
      <p:pic>
        <p:nvPicPr>
          <p:cNvPr id="32" name="Bild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767" y="4361436"/>
            <a:ext cx="428165" cy="244666"/>
          </a:xfrm>
          <a:prstGeom prst="rect">
            <a:avLst/>
          </a:prstGeom>
        </p:spPr>
      </p:pic>
      <p:pic>
        <p:nvPicPr>
          <p:cNvPr id="33" name="Bild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6535" y="1858867"/>
            <a:ext cx="428165" cy="244666"/>
          </a:xfrm>
          <a:prstGeom prst="rect">
            <a:avLst/>
          </a:prstGeom>
        </p:spPr>
      </p:pic>
      <p:pic>
        <p:nvPicPr>
          <p:cNvPr id="34" name="Bild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0767" y="1459535"/>
            <a:ext cx="464865" cy="244666"/>
          </a:xfrm>
          <a:prstGeom prst="rect">
            <a:avLst/>
          </a:prstGeom>
        </p:spPr>
      </p:pic>
      <p:pic>
        <p:nvPicPr>
          <p:cNvPr id="35" name="Bild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0817" y="2400300"/>
            <a:ext cx="464865" cy="244666"/>
          </a:xfrm>
          <a:prstGeom prst="rect">
            <a:avLst/>
          </a:prstGeom>
        </p:spPr>
      </p:pic>
      <p:grpSp>
        <p:nvGrpSpPr>
          <p:cNvPr id="13" name="Gruppierung 116"/>
          <p:cNvGrpSpPr/>
          <p:nvPr/>
        </p:nvGrpSpPr>
        <p:grpSpPr>
          <a:xfrm>
            <a:off x="6510870" y="5533202"/>
            <a:ext cx="1733550" cy="276999"/>
            <a:chOff x="4070350" y="3561433"/>
            <a:chExt cx="1733550" cy="276999"/>
          </a:xfrm>
        </p:grpSpPr>
        <p:sp>
          <p:nvSpPr>
            <p:cNvPr id="81" name="Oval 80"/>
            <p:cNvSpPr/>
            <p:nvPr/>
          </p:nvSpPr>
          <p:spPr>
            <a:xfrm>
              <a:off x="4070350" y="3662934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82" name="Textfeld 81"/>
            <p:cNvSpPr txBox="1"/>
            <p:nvPr/>
          </p:nvSpPr>
          <p:spPr>
            <a:xfrm>
              <a:off x="4133850" y="3561433"/>
              <a:ext cx="16700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err="1" smtClean="0">
                  <a:solidFill>
                    <a:srgbClr val="143C78"/>
                  </a:solidFill>
                </a:rPr>
                <a:t>Veracruz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</p:grpSp>
      <p:grpSp>
        <p:nvGrpSpPr>
          <p:cNvPr id="16" name="Gruppierung 116"/>
          <p:cNvGrpSpPr/>
          <p:nvPr/>
        </p:nvGrpSpPr>
        <p:grpSpPr>
          <a:xfrm>
            <a:off x="1492250" y="1332884"/>
            <a:ext cx="1733550" cy="276999"/>
            <a:chOff x="4070350" y="3561433"/>
            <a:chExt cx="1733550" cy="276999"/>
          </a:xfrm>
        </p:grpSpPr>
        <p:sp>
          <p:nvSpPr>
            <p:cNvPr id="111" name="Oval 110"/>
            <p:cNvSpPr/>
            <p:nvPr/>
          </p:nvSpPr>
          <p:spPr>
            <a:xfrm>
              <a:off x="4070350" y="3662934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12" name="Textfeld 111"/>
            <p:cNvSpPr txBox="1"/>
            <p:nvPr/>
          </p:nvSpPr>
          <p:spPr>
            <a:xfrm>
              <a:off x="4133850" y="3561433"/>
              <a:ext cx="16700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err="1" smtClean="0">
                  <a:solidFill>
                    <a:srgbClr val="143C78"/>
                  </a:solidFill>
                </a:rPr>
                <a:t>Sonoma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</p:grpSp>
      <p:grpSp>
        <p:nvGrpSpPr>
          <p:cNvPr id="17" name="Gruppierung 116"/>
          <p:cNvGrpSpPr/>
          <p:nvPr/>
        </p:nvGrpSpPr>
        <p:grpSpPr>
          <a:xfrm>
            <a:off x="2225250" y="2290633"/>
            <a:ext cx="1733550" cy="276999"/>
            <a:chOff x="4070350" y="3561433"/>
            <a:chExt cx="1733550" cy="276999"/>
          </a:xfrm>
        </p:grpSpPr>
        <p:sp>
          <p:nvSpPr>
            <p:cNvPr id="119" name="Oval 118"/>
            <p:cNvSpPr/>
            <p:nvPr/>
          </p:nvSpPr>
          <p:spPr>
            <a:xfrm>
              <a:off x="4070350" y="3662934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20" name="Textfeld 119"/>
            <p:cNvSpPr txBox="1"/>
            <p:nvPr/>
          </p:nvSpPr>
          <p:spPr>
            <a:xfrm>
              <a:off x="4133850" y="3561433"/>
              <a:ext cx="16700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smtClean="0">
                  <a:solidFill>
                    <a:srgbClr val="143C78"/>
                  </a:solidFill>
                </a:rPr>
                <a:t>Los Angeles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</p:grpSp>
      <p:grpSp>
        <p:nvGrpSpPr>
          <p:cNvPr id="19" name="Gruppierung 116"/>
          <p:cNvGrpSpPr/>
          <p:nvPr/>
        </p:nvGrpSpPr>
        <p:grpSpPr>
          <a:xfrm>
            <a:off x="7470775" y="3192502"/>
            <a:ext cx="1216025" cy="276999"/>
            <a:chOff x="4070350" y="3561433"/>
            <a:chExt cx="1216025" cy="276999"/>
          </a:xfrm>
        </p:grpSpPr>
        <p:sp>
          <p:nvSpPr>
            <p:cNvPr id="158" name="Oval 157"/>
            <p:cNvSpPr/>
            <p:nvPr/>
          </p:nvSpPr>
          <p:spPr>
            <a:xfrm>
              <a:off x="4070350" y="3662934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59" name="Textfeld 158"/>
            <p:cNvSpPr txBox="1"/>
            <p:nvPr/>
          </p:nvSpPr>
          <p:spPr>
            <a:xfrm>
              <a:off x="4133850" y="3561433"/>
              <a:ext cx="115252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smtClean="0">
                  <a:solidFill>
                    <a:srgbClr val="143C78"/>
                  </a:solidFill>
                </a:rPr>
                <a:t>New Orleans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</p:grpSp>
      <p:grpSp>
        <p:nvGrpSpPr>
          <p:cNvPr id="40" name="Gruppierung 39"/>
          <p:cNvGrpSpPr/>
          <p:nvPr/>
        </p:nvGrpSpPr>
        <p:grpSpPr>
          <a:xfrm>
            <a:off x="4483100" y="1250950"/>
            <a:ext cx="1631950" cy="2647950"/>
            <a:chOff x="4483100" y="1250950"/>
            <a:chExt cx="1631950" cy="2647950"/>
          </a:xfrm>
        </p:grpSpPr>
        <p:grpSp>
          <p:nvGrpSpPr>
            <p:cNvPr id="10" name="Gruppierung 25"/>
            <p:cNvGrpSpPr/>
            <p:nvPr/>
          </p:nvGrpSpPr>
          <p:grpSpPr>
            <a:xfrm>
              <a:off x="5492750" y="2400300"/>
              <a:ext cx="622300" cy="1498600"/>
              <a:chOff x="5492750" y="2400300"/>
              <a:chExt cx="622300" cy="1498600"/>
            </a:xfrm>
          </p:grpSpPr>
          <p:sp>
            <p:nvSpPr>
              <p:cNvPr id="23" name="Freihandform 22"/>
              <p:cNvSpPr/>
              <p:nvPr/>
            </p:nvSpPr>
            <p:spPr>
              <a:xfrm>
                <a:off x="5613400" y="3346450"/>
                <a:ext cx="501650" cy="552450"/>
              </a:xfrm>
              <a:custGeom>
                <a:avLst/>
                <a:gdLst>
                  <a:gd name="connsiteX0" fmla="*/ 501650 w 501650"/>
                  <a:gd name="connsiteY0" fmla="*/ 552450 h 552450"/>
                  <a:gd name="connsiteX1" fmla="*/ 457200 w 501650"/>
                  <a:gd name="connsiteY1" fmla="*/ 539750 h 552450"/>
                  <a:gd name="connsiteX2" fmla="*/ 444500 w 501650"/>
                  <a:gd name="connsiteY2" fmla="*/ 501650 h 552450"/>
                  <a:gd name="connsiteX3" fmla="*/ 444500 w 501650"/>
                  <a:gd name="connsiteY3" fmla="*/ 501650 h 552450"/>
                  <a:gd name="connsiteX4" fmla="*/ 381000 w 501650"/>
                  <a:gd name="connsiteY4" fmla="*/ 444500 h 552450"/>
                  <a:gd name="connsiteX5" fmla="*/ 381000 w 501650"/>
                  <a:gd name="connsiteY5" fmla="*/ 444500 h 552450"/>
                  <a:gd name="connsiteX6" fmla="*/ 330200 w 501650"/>
                  <a:gd name="connsiteY6" fmla="*/ 368300 h 552450"/>
                  <a:gd name="connsiteX7" fmla="*/ 311150 w 501650"/>
                  <a:gd name="connsiteY7" fmla="*/ 285750 h 552450"/>
                  <a:gd name="connsiteX8" fmla="*/ 254000 w 501650"/>
                  <a:gd name="connsiteY8" fmla="*/ 317500 h 552450"/>
                  <a:gd name="connsiteX9" fmla="*/ 215900 w 501650"/>
                  <a:gd name="connsiteY9" fmla="*/ 292100 h 552450"/>
                  <a:gd name="connsiteX10" fmla="*/ 165100 w 501650"/>
                  <a:gd name="connsiteY10" fmla="*/ 292100 h 552450"/>
                  <a:gd name="connsiteX11" fmla="*/ 165100 w 501650"/>
                  <a:gd name="connsiteY11" fmla="*/ 292100 h 552450"/>
                  <a:gd name="connsiteX12" fmla="*/ 120650 w 501650"/>
                  <a:gd name="connsiteY12" fmla="*/ 76200 h 552450"/>
                  <a:gd name="connsiteX13" fmla="*/ 76200 w 501650"/>
                  <a:gd name="connsiteY13" fmla="*/ 57150 h 552450"/>
                  <a:gd name="connsiteX14" fmla="*/ 50800 w 501650"/>
                  <a:gd name="connsiteY14" fmla="*/ 25400 h 552450"/>
                  <a:gd name="connsiteX15" fmla="*/ 0 w 501650"/>
                  <a:gd name="connsiteY15" fmla="*/ 0 h 552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1650" h="552450">
                    <a:moveTo>
                      <a:pt x="501650" y="552450"/>
                    </a:moveTo>
                    <a:lnTo>
                      <a:pt x="457200" y="539750"/>
                    </a:lnTo>
                    <a:lnTo>
                      <a:pt x="444500" y="501650"/>
                    </a:lnTo>
                    <a:lnTo>
                      <a:pt x="444500" y="501650"/>
                    </a:lnTo>
                    <a:cubicBezTo>
                      <a:pt x="385853" y="443003"/>
                      <a:pt x="414291" y="444500"/>
                      <a:pt x="381000" y="444500"/>
                    </a:cubicBezTo>
                    <a:lnTo>
                      <a:pt x="381000" y="444500"/>
                    </a:lnTo>
                    <a:lnTo>
                      <a:pt x="330200" y="368300"/>
                    </a:lnTo>
                    <a:lnTo>
                      <a:pt x="311150" y="285750"/>
                    </a:lnTo>
                    <a:lnTo>
                      <a:pt x="254000" y="317500"/>
                    </a:lnTo>
                    <a:lnTo>
                      <a:pt x="215900" y="292100"/>
                    </a:lnTo>
                    <a:lnTo>
                      <a:pt x="165100" y="292100"/>
                    </a:lnTo>
                    <a:lnTo>
                      <a:pt x="165100" y="292100"/>
                    </a:lnTo>
                    <a:lnTo>
                      <a:pt x="120650" y="76200"/>
                    </a:lnTo>
                    <a:lnTo>
                      <a:pt x="76200" y="57150"/>
                    </a:lnTo>
                    <a:lnTo>
                      <a:pt x="50800" y="25400"/>
                    </a:lnTo>
                    <a:lnTo>
                      <a:pt x="0" y="0"/>
                    </a:lnTo>
                  </a:path>
                </a:pathLst>
              </a:custGeom>
              <a:ln>
                <a:solidFill>
                  <a:srgbClr val="66003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" name="Freihandform 23"/>
              <p:cNvSpPr/>
              <p:nvPr/>
            </p:nvSpPr>
            <p:spPr>
              <a:xfrm>
                <a:off x="5613400" y="3117850"/>
                <a:ext cx="50800" cy="234950"/>
              </a:xfrm>
              <a:custGeom>
                <a:avLst/>
                <a:gdLst>
                  <a:gd name="connsiteX0" fmla="*/ 0 w 50800"/>
                  <a:gd name="connsiteY0" fmla="*/ 234950 h 234950"/>
                  <a:gd name="connsiteX1" fmla="*/ 0 w 50800"/>
                  <a:gd name="connsiteY1" fmla="*/ 234950 h 234950"/>
                  <a:gd name="connsiteX2" fmla="*/ 50800 w 50800"/>
                  <a:gd name="connsiteY2" fmla="*/ 0 h 234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0800" h="234950">
                    <a:moveTo>
                      <a:pt x="0" y="234950"/>
                    </a:moveTo>
                    <a:lnTo>
                      <a:pt x="0" y="234950"/>
                    </a:lnTo>
                    <a:lnTo>
                      <a:pt x="50800" y="0"/>
                    </a:lnTo>
                  </a:path>
                </a:pathLst>
              </a:custGeom>
              <a:ln>
                <a:solidFill>
                  <a:srgbClr val="66003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" name="Freihandform 24"/>
              <p:cNvSpPr/>
              <p:nvPr/>
            </p:nvSpPr>
            <p:spPr>
              <a:xfrm>
                <a:off x="5492750" y="2400300"/>
                <a:ext cx="323850" cy="730250"/>
              </a:xfrm>
              <a:custGeom>
                <a:avLst/>
                <a:gdLst>
                  <a:gd name="connsiteX0" fmla="*/ 165100 w 323850"/>
                  <a:gd name="connsiteY0" fmla="*/ 730250 h 730250"/>
                  <a:gd name="connsiteX1" fmla="*/ 0 w 323850"/>
                  <a:gd name="connsiteY1" fmla="*/ 349250 h 730250"/>
                  <a:gd name="connsiteX2" fmla="*/ 323850 w 323850"/>
                  <a:gd name="connsiteY2" fmla="*/ 0 h 730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3850" h="730250">
                    <a:moveTo>
                      <a:pt x="165100" y="730250"/>
                    </a:moveTo>
                    <a:lnTo>
                      <a:pt x="0" y="349250"/>
                    </a:lnTo>
                    <a:lnTo>
                      <a:pt x="323850" y="0"/>
                    </a:lnTo>
                  </a:path>
                </a:pathLst>
              </a:custGeom>
              <a:ln>
                <a:solidFill>
                  <a:srgbClr val="66003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60" name="Freihandform 159"/>
            <p:cNvSpPr/>
            <p:nvPr/>
          </p:nvSpPr>
          <p:spPr>
            <a:xfrm>
              <a:off x="4483100" y="1250950"/>
              <a:ext cx="1333500" cy="1162050"/>
            </a:xfrm>
            <a:custGeom>
              <a:avLst/>
              <a:gdLst>
                <a:gd name="connsiteX0" fmla="*/ 0 w 1333500"/>
                <a:gd name="connsiteY0" fmla="*/ 0 h 1162050"/>
                <a:gd name="connsiteX1" fmla="*/ 0 w 1333500"/>
                <a:gd name="connsiteY1" fmla="*/ 444500 h 1162050"/>
                <a:gd name="connsiteX2" fmla="*/ 101600 w 1333500"/>
                <a:gd name="connsiteY2" fmla="*/ 488950 h 1162050"/>
                <a:gd name="connsiteX3" fmla="*/ 190500 w 1333500"/>
                <a:gd name="connsiteY3" fmla="*/ 476250 h 1162050"/>
                <a:gd name="connsiteX4" fmla="*/ 323850 w 1333500"/>
                <a:gd name="connsiteY4" fmla="*/ 482600 h 1162050"/>
                <a:gd name="connsiteX5" fmla="*/ 393700 w 1333500"/>
                <a:gd name="connsiteY5" fmla="*/ 488950 h 1162050"/>
                <a:gd name="connsiteX6" fmla="*/ 488950 w 1333500"/>
                <a:gd name="connsiteY6" fmla="*/ 482600 h 1162050"/>
                <a:gd name="connsiteX7" fmla="*/ 552450 w 1333500"/>
                <a:gd name="connsiteY7" fmla="*/ 501650 h 1162050"/>
                <a:gd name="connsiteX8" fmla="*/ 615950 w 1333500"/>
                <a:gd name="connsiteY8" fmla="*/ 488950 h 1162050"/>
                <a:gd name="connsiteX9" fmla="*/ 704850 w 1333500"/>
                <a:gd name="connsiteY9" fmla="*/ 514350 h 1162050"/>
                <a:gd name="connsiteX10" fmla="*/ 806450 w 1333500"/>
                <a:gd name="connsiteY10" fmla="*/ 488950 h 1162050"/>
                <a:gd name="connsiteX11" fmla="*/ 863600 w 1333500"/>
                <a:gd name="connsiteY11" fmla="*/ 520700 h 1162050"/>
                <a:gd name="connsiteX12" fmla="*/ 1181100 w 1333500"/>
                <a:gd name="connsiteY12" fmla="*/ 520700 h 1162050"/>
                <a:gd name="connsiteX13" fmla="*/ 1187450 w 1333500"/>
                <a:gd name="connsiteY13" fmla="*/ 1054100 h 1162050"/>
                <a:gd name="connsiteX14" fmla="*/ 1212850 w 1333500"/>
                <a:gd name="connsiteY14" fmla="*/ 1117600 h 1162050"/>
                <a:gd name="connsiteX15" fmla="*/ 1295400 w 1333500"/>
                <a:gd name="connsiteY15" fmla="*/ 1111250 h 1162050"/>
                <a:gd name="connsiteX16" fmla="*/ 1333500 w 1333500"/>
                <a:gd name="connsiteY16" fmla="*/ 1162050 h 116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3500" h="1162050">
                  <a:moveTo>
                    <a:pt x="0" y="0"/>
                  </a:moveTo>
                  <a:lnTo>
                    <a:pt x="0" y="444500"/>
                  </a:lnTo>
                  <a:lnTo>
                    <a:pt x="101600" y="488950"/>
                  </a:lnTo>
                  <a:lnTo>
                    <a:pt x="190500" y="476250"/>
                  </a:lnTo>
                  <a:lnTo>
                    <a:pt x="323850" y="482600"/>
                  </a:lnTo>
                  <a:lnTo>
                    <a:pt x="393700" y="488950"/>
                  </a:lnTo>
                  <a:lnTo>
                    <a:pt x="488950" y="482600"/>
                  </a:lnTo>
                  <a:lnTo>
                    <a:pt x="552450" y="501650"/>
                  </a:lnTo>
                  <a:lnTo>
                    <a:pt x="615950" y="488950"/>
                  </a:lnTo>
                  <a:lnTo>
                    <a:pt x="704850" y="514350"/>
                  </a:lnTo>
                  <a:lnTo>
                    <a:pt x="806450" y="488950"/>
                  </a:lnTo>
                  <a:lnTo>
                    <a:pt x="863600" y="520700"/>
                  </a:lnTo>
                  <a:lnTo>
                    <a:pt x="1181100" y="520700"/>
                  </a:lnTo>
                  <a:cubicBezTo>
                    <a:pt x="1183217" y="698500"/>
                    <a:pt x="1187450" y="1054100"/>
                    <a:pt x="1187450" y="1054100"/>
                  </a:cubicBezTo>
                  <a:lnTo>
                    <a:pt x="1212850" y="1117600"/>
                  </a:lnTo>
                  <a:lnTo>
                    <a:pt x="1295400" y="1111250"/>
                  </a:lnTo>
                  <a:lnTo>
                    <a:pt x="1333500" y="1162050"/>
                  </a:lnTo>
                </a:path>
              </a:pathLst>
            </a:custGeom>
            <a:ln>
              <a:solidFill>
                <a:srgbClr val="66003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9" name="Freihandform 38"/>
          <p:cNvSpPr/>
          <p:nvPr/>
        </p:nvSpPr>
        <p:spPr>
          <a:xfrm>
            <a:off x="2489200" y="2730500"/>
            <a:ext cx="3702050" cy="1454150"/>
          </a:xfrm>
          <a:custGeom>
            <a:avLst/>
            <a:gdLst>
              <a:gd name="connsiteX0" fmla="*/ 3702050 w 3702050"/>
              <a:gd name="connsiteY0" fmla="*/ 1454150 h 1454150"/>
              <a:gd name="connsiteX1" fmla="*/ 3702050 w 3702050"/>
              <a:gd name="connsiteY1" fmla="*/ 1454150 h 1454150"/>
              <a:gd name="connsiteX2" fmla="*/ 3625850 w 3702050"/>
              <a:gd name="connsiteY2" fmla="*/ 1422400 h 1454150"/>
              <a:gd name="connsiteX3" fmla="*/ 3524250 w 3702050"/>
              <a:gd name="connsiteY3" fmla="*/ 1422400 h 1454150"/>
              <a:gd name="connsiteX4" fmla="*/ 3473450 w 3702050"/>
              <a:gd name="connsiteY4" fmla="*/ 1397000 h 1454150"/>
              <a:gd name="connsiteX5" fmla="*/ 3397250 w 3702050"/>
              <a:gd name="connsiteY5" fmla="*/ 1352550 h 1454150"/>
              <a:gd name="connsiteX6" fmla="*/ 3327400 w 3702050"/>
              <a:gd name="connsiteY6" fmla="*/ 1301750 h 1454150"/>
              <a:gd name="connsiteX7" fmla="*/ 3295650 w 3702050"/>
              <a:gd name="connsiteY7" fmla="*/ 1250950 h 1454150"/>
              <a:gd name="connsiteX8" fmla="*/ 3257550 w 3702050"/>
              <a:gd name="connsiteY8" fmla="*/ 1098550 h 1454150"/>
              <a:gd name="connsiteX9" fmla="*/ 3206750 w 3702050"/>
              <a:gd name="connsiteY9" fmla="*/ 1041400 h 1454150"/>
              <a:gd name="connsiteX10" fmla="*/ 3130550 w 3702050"/>
              <a:gd name="connsiteY10" fmla="*/ 952500 h 1454150"/>
              <a:gd name="connsiteX11" fmla="*/ 3022600 w 3702050"/>
              <a:gd name="connsiteY11" fmla="*/ 742950 h 1454150"/>
              <a:gd name="connsiteX12" fmla="*/ 2952750 w 3702050"/>
              <a:gd name="connsiteY12" fmla="*/ 717550 h 1454150"/>
              <a:gd name="connsiteX13" fmla="*/ 2927350 w 3702050"/>
              <a:gd name="connsiteY13" fmla="*/ 654050 h 1454150"/>
              <a:gd name="connsiteX14" fmla="*/ 2851150 w 3702050"/>
              <a:gd name="connsiteY14" fmla="*/ 647700 h 1454150"/>
              <a:gd name="connsiteX15" fmla="*/ 2730500 w 3702050"/>
              <a:gd name="connsiteY15" fmla="*/ 647700 h 1454150"/>
              <a:gd name="connsiteX16" fmla="*/ 2679700 w 3702050"/>
              <a:gd name="connsiteY16" fmla="*/ 660400 h 1454150"/>
              <a:gd name="connsiteX17" fmla="*/ 2641600 w 3702050"/>
              <a:gd name="connsiteY17" fmla="*/ 768350 h 1454150"/>
              <a:gd name="connsiteX18" fmla="*/ 2571750 w 3702050"/>
              <a:gd name="connsiteY18" fmla="*/ 812800 h 1454150"/>
              <a:gd name="connsiteX19" fmla="*/ 2343150 w 3702050"/>
              <a:gd name="connsiteY19" fmla="*/ 679450 h 1454150"/>
              <a:gd name="connsiteX20" fmla="*/ 2254250 w 3702050"/>
              <a:gd name="connsiteY20" fmla="*/ 450850 h 1454150"/>
              <a:gd name="connsiteX21" fmla="*/ 2152650 w 3702050"/>
              <a:gd name="connsiteY21" fmla="*/ 412750 h 1454150"/>
              <a:gd name="connsiteX22" fmla="*/ 2082800 w 3702050"/>
              <a:gd name="connsiteY22" fmla="*/ 311150 h 1454150"/>
              <a:gd name="connsiteX23" fmla="*/ 1955800 w 3702050"/>
              <a:gd name="connsiteY23" fmla="*/ 215900 h 1454150"/>
              <a:gd name="connsiteX24" fmla="*/ 1651000 w 3702050"/>
              <a:gd name="connsiteY24" fmla="*/ 215900 h 1454150"/>
              <a:gd name="connsiteX25" fmla="*/ 1651000 w 3702050"/>
              <a:gd name="connsiteY25" fmla="*/ 298450 h 1454150"/>
              <a:gd name="connsiteX26" fmla="*/ 1123950 w 3702050"/>
              <a:gd name="connsiteY26" fmla="*/ 311150 h 1454150"/>
              <a:gd name="connsiteX27" fmla="*/ 425450 w 3702050"/>
              <a:gd name="connsiteY27" fmla="*/ 50800 h 1454150"/>
              <a:gd name="connsiteX28" fmla="*/ 450850 w 3702050"/>
              <a:gd name="connsiteY28" fmla="*/ 0 h 1454150"/>
              <a:gd name="connsiteX29" fmla="*/ 0 w 3702050"/>
              <a:gd name="connsiteY29" fmla="*/ 44450 h 145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702050" h="1454150">
                <a:moveTo>
                  <a:pt x="3702050" y="1454150"/>
                </a:moveTo>
                <a:lnTo>
                  <a:pt x="3702050" y="1454150"/>
                </a:lnTo>
                <a:lnTo>
                  <a:pt x="3625850" y="1422400"/>
                </a:lnTo>
                <a:lnTo>
                  <a:pt x="3524250" y="1422400"/>
                </a:lnTo>
                <a:lnTo>
                  <a:pt x="3473450" y="1397000"/>
                </a:lnTo>
                <a:lnTo>
                  <a:pt x="3397250" y="1352550"/>
                </a:lnTo>
                <a:lnTo>
                  <a:pt x="3327400" y="1301750"/>
                </a:lnTo>
                <a:lnTo>
                  <a:pt x="3295650" y="1250950"/>
                </a:lnTo>
                <a:lnTo>
                  <a:pt x="3257550" y="1098550"/>
                </a:lnTo>
                <a:lnTo>
                  <a:pt x="3206750" y="1041400"/>
                </a:lnTo>
                <a:lnTo>
                  <a:pt x="3130550" y="952500"/>
                </a:lnTo>
                <a:lnTo>
                  <a:pt x="3022600" y="742950"/>
                </a:lnTo>
                <a:lnTo>
                  <a:pt x="2952750" y="717550"/>
                </a:lnTo>
                <a:lnTo>
                  <a:pt x="2927350" y="654050"/>
                </a:lnTo>
                <a:lnTo>
                  <a:pt x="2851150" y="647700"/>
                </a:lnTo>
                <a:lnTo>
                  <a:pt x="2730500" y="647700"/>
                </a:lnTo>
                <a:lnTo>
                  <a:pt x="2679700" y="660400"/>
                </a:lnTo>
                <a:lnTo>
                  <a:pt x="2641600" y="768350"/>
                </a:lnTo>
                <a:lnTo>
                  <a:pt x="2571750" y="812800"/>
                </a:lnTo>
                <a:lnTo>
                  <a:pt x="2343150" y="679450"/>
                </a:lnTo>
                <a:lnTo>
                  <a:pt x="2254250" y="450850"/>
                </a:lnTo>
                <a:lnTo>
                  <a:pt x="2152650" y="412750"/>
                </a:lnTo>
                <a:lnTo>
                  <a:pt x="2082800" y="311150"/>
                </a:lnTo>
                <a:lnTo>
                  <a:pt x="1955800" y="215900"/>
                </a:lnTo>
                <a:lnTo>
                  <a:pt x="1651000" y="215900"/>
                </a:lnTo>
                <a:lnTo>
                  <a:pt x="1651000" y="298450"/>
                </a:lnTo>
                <a:lnTo>
                  <a:pt x="1123950" y="311150"/>
                </a:lnTo>
                <a:lnTo>
                  <a:pt x="425450" y="50800"/>
                </a:lnTo>
                <a:lnTo>
                  <a:pt x="450850" y="0"/>
                </a:lnTo>
                <a:lnTo>
                  <a:pt x="0" y="44450"/>
                </a:lnTo>
              </a:path>
            </a:pathLst>
          </a:custGeom>
          <a:ln>
            <a:solidFill>
              <a:srgbClr val="143C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1" name="Bild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2600" y="2169467"/>
            <a:ext cx="464865" cy="244666"/>
          </a:xfrm>
          <a:prstGeom prst="rect">
            <a:avLst/>
          </a:prstGeom>
        </p:spPr>
      </p:pic>
      <p:sp>
        <p:nvSpPr>
          <p:cNvPr id="42" name="Inhaltsplatzhalter 2"/>
          <p:cNvSpPr>
            <a:spLocks noGrp="1"/>
          </p:cNvSpPr>
          <p:nvPr>
            <p:ph idx="1"/>
          </p:nvPr>
        </p:nvSpPr>
        <p:spPr>
          <a:xfrm>
            <a:off x="609600" y="3573503"/>
            <a:ext cx="3873500" cy="1506497"/>
          </a:xfrm>
          <a:solidFill>
            <a:schemeClr val="bg1">
              <a:alpha val="75000"/>
            </a:schemeClr>
          </a:solidFill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de-DE" dirty="0" smtClean="0"/>
              <a:t>USA erhalten große Gebiete im Westen</a:t>
            </a:r>
          </a:p>
          <a:p>
            <a:pPr>
              <a:spcAft>
                <a:spcPts val="600"/>
              </a:spcAft>
            </a:pPr>
            <a:r>
              <a:rPr lang="de-DE" dirty="0" smtClean="0"/>
              <a:t>Mexiko erhält $ 15.0 Mio. &amp; Schuldenerlass von $ 3.25 Mio.</a:t>
            </a:r>
          </a:p>
          <a:p>
            <a:pPr lvl="0">
              <a:spcAft>
                <a:spcPts val="600"/>
              </a:spcAft>
            </a:pPr>
            <a:r>
              <a:rPr lang="de-DE" dirty="0" smtClean="0"/>
              <a:t>Für die USA ist der Weg in den Westen / zum Pazifik offen</a:t>
            </a:r>
          </a:p>
        </p:txBody>
      </p:sp>
      <p:sp>
        <p:nvSpPr>
          <p:cNvPr id="43" name="Inhaltsplatzhalter 2"/>
          <p:cNvSpPr txBox="1">
            <a:spLocks/>
          </p:cNvSpPr>
          <p:nvPr/>
        </p:nvSpPr>
        <p:spPr>
          <a:xfrm>
            <a:off x="609600" y="5207000"/>
            <a:ext cx="7896882" cy="957133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Mit der (</a:t>
            </a:r>
            <a:r>
              <a:rPr kumimoji="0" lang="de-D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Süd-)West-Expansion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der USA verstärken sich offen Konfliktfragen zwischen den Nord- &amp; Südstaaten (insb. Sklavenfrage) 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 Weg in den Bürgerkrieg</a:t>
            </a:r>
            <a:endParaRPr kumimoji="0" lang="de-DE" sz="1600" b="0" i="0" u="none" strike="noStrike" kern="1200" cap="none" spc="0" normalizeH="0" baseline="0" noProof="0" dirty="0" smtClean="0">
              <a:ln>
                <a:noFill/>
              </a:ln>
              <a:solidFill>
                <a:srgbClr val="143C7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Sehr hohe Verwundeten- &amp; Gefallenenrate (inkl. Spätfolgen): 35.0 – 40.0 %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143C7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0" grpId="0"/>
      <p:bldP spid="39" grpId="0" animBg="1"/>
      <p:bldP spid="42" grpId="0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5C3FF"/>
          </a:solidFill>
          <a:ln>
            <a:solidFill>
              <a:srgbClr val="A5C3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724" y="2493195"/>
            <a:ext cx="3581400" cy="12192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77800" y="4926280"/>
            <a:ext cx="877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pc="400" dirty="0" smtClean="0">
                <a:solidFill>
                  <a:schemeClr val="bg1"/>
                </a:solidFill>
                <a:latin typeface="Lucida Calligraphy"/>
                <a:cs typeface="Lucida Calligraphy"/>
              </a:rPr>
              <a:t>www.geschichte-in-5.de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 cap="flat" cmpd="sng" algn="ctr">
          <a:solidFill>
            <a:srgbClr val="143C78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 dirty="0">
            <a:solidFill>
              <a:srgbClr val="143C78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552</Words>
  <Application>Microsoft Macintosh PowerPoint</Application>
  <PresentationFormat>Bildschirmpräsentation (4:3)</PresentationFormat>
  <Paragraphs>87</Paragraphs>
  <Slides>7</Slides>
  <Notes>0</Notes>
  <HiddenSlides>0</HiddenSlides>
  <MMClips>0</MMClips>
  <ScaleCrop>false</ScaleCrop>
  <HeadingPairs>
    <vt:vector size="4" baseType="variant">
      <vt:variant>
        <vt:lpstr>Entwurfsvorlage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Office-Design</vt:lpstr>
      <vt:lpstr>Geschichte in fünf Mexikanisch-Amerikanischer Krieg (1846 – 1848)</vt:lpstr>
      <vt:lpstr>Überblick</vt:lpstr>
      <vt:lpstr>Hintergrund</vt:lpstr>
      <vt:lpstr>Verlauf: Kriegsausbruch &amp; Kalifornien</vt:lpstr>
      <vt:lpstr>Verlauf: Nord- &amp; Zentralmexiko</vt:lpstr>
      <vt:lpstr>Folgen</vt:lpstr>
      <vt:lpstr>Folie 7</vt:lpstr>
    </vt:vector>
  </TitlesOfParts>
  <Company>Integrated Strategy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Hendrik Godbersen</dc:creator>
  <cp:lastModifiedBy>Hendrik Godbersen</cp:lastModifiedBy>
  <cp:revision>242</cp:revision>
  <dcterms:created xsi:type="dcterms:W3CDTF">2015-02-24T23:47:43Z</dcterms:created>
  <dcterms:modified xsi:type="dcterms:W3CDTF">2015-02-24T23:51:04Z</dcterms:modified>
</cp:coreProperties>
</file>